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0" r:id="rId1"/>
    <p:sldMasterId id="2147483651" r:id="rId2"/>
  </p:sldMasterIdLst>
  <p:notesMasterIdLst>
    <p:notesMasterId r:id="rId27"/>
  </p:notesMasterIdLst>
  <p:sldIdLst>
    <p:sldId id="269" r:id="rId3"/>
    <p:sldId id="268" r:id="rId4"/>
    <p:sldId id="270" r:id="rId5"/>
    <p:sldId id="271" r:id="rId6"/>
    <p:sldId id="272" r:id="rId7"/>
    <p:sldId id="273" r:id="rId8"/>
    <p:sldId id="274" r:id="rId9"/>
    <p:sldId id="275" r:id="rId10"/>
    <p:sldId id="278" r:id="rId11"/>
    <p:sldId id="276" r:id="rId12"/>
    <p:sldId id="277" r:id="rId13"/>
    <p:sldId id="279" r:id="rId14"/>
    <p:sldId id="256" r:id="rId15"/>
    <p:sldId id="257" r:id="rId16"/>
    <p:sldId id="258" r:id="rId17"/>
    <p:sldId id="259" r:id="rId18"/>
    <p:sldId id="260" r:id="rId19"/>
    <p:sldId id="261" r:id="rId20"/>
    <p:sldId id="262" r:id="rId21"/>
    <p:sldId id="263" r:id="rId22"/>
    <p:sldId id="264" r:id="rId23"/>
    <p:sldId id="265" r:id="rId24"/>
    <p:sldId id="266" r:id="rId25"/>
    <p:sldId id="267" r:id="rId26"/>
  </p:sldIdLst>
  <p:sldSz cx="12192000" cy="6858000"/>
  <p:notesSz cx="6858000" cy="9144000"/>
  <p:embeddedFontLst>
    <p:embeddedFont>
      <p:font typeface="Gill Sans" panose="020B0502020104020203" pitchFamily="34" charset="-79"/>
      <p:regular r:id="rId28"/>
      <p:bold r:id="rId29"/>
    </p:embeddedFont>
    <p:embeddedFont>
      <p:font typeface="Tw Cen MT" panose="020B0602020104020603" pitchFamily="34" charset="77"/>
      <p:regular r:id="rId30"/>
      <p:bold r:id="rId31"/>
      <p:italic r:id="rId32"/>
      <p:boldItalic r:id="rId3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521415D9-36F7-43E2-AB2F-B90AF26B5E84}">
      <p14:sectionLst xmlns:p14="http://schemas.microsoft.com/office/powerpoint/2010/main">
        <p14:section name="Default Section" id="{689B4EB8-E20D-F044-89E8-7A3698C9FE57}">
          <p14:sldIdLst>
            <p14:sldId id="269"/>
          </p14:sldIdLst>
        </p14:section>
        <p14:section name="Antonio E. Contreras" id="{4F4A0856-4FC6-8540-95EB-9DA77ADC11A9}">
          <p14:sldIdLst>
            <p14:sldId id="268"/>
            <p14:sldId id="270"/>
            <p14:sldId id="271"/>
            <p14:sldId id="272"/>
            <p14:sldId id="273"/>
            <p14:sldId id="274"/>
            <p14:sldId id="275"/>
            <p14:sldId id="278"/>
            <p14:sldId id="276"/>
            <p14:sldId id="277"/>
            <p14:sldId id="279"/>
          </p14:sldIdLst>
        </p14:section>
        <p14:section name="Jean Hauff" id="{11396467-885D-E041-9020-98A90E06CBA7}">
          <p14:sldIdLst>
            <p14:sldId id="256"/>
            <p14:sldId id="257"/>
            <p14:sldId id="258"/>
            <p14:sldId id="259"/>
            <p14:sldId id="260"/>
            <p14:sldId id="261"/>
            <p14:sldId id="262"/>
            <p14:sldId id="263"/>
            <p14:sldId id="264"/>
            <p14:sldId id="265"/>
            <p14:sldId id="266"/>
            <p14:sldId id="267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5"/>
    <p:restoredTop sz="94694"/>
  </p:normalViewPr>
  <p:slideViewPr>
    <p:cSldViewPr snapToGrid="0" snapToObjects="1">
      <p:cViewPr>
        <p:scale>
          <a:sx n="120" d="100"/>
          <a:sy n="120" d="100"/>
        </p:scale>
        <p:origin x="384" y="2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6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5.fntdata"/><Relationship Id="rId37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1.fntdata"/><Relationship Id="rId36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4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Hi, my name is Jean Hauff and I am presenting about Pathways through college.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8548608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59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1456917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59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6916854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Hi, my name is Jean Hauff and I am presenting about Pathways through college.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3125653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Hi, my name is Jean Hauff and I am presenting about Pathways through college.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This is my liberty plan. We talked about what I want for my future. We talked about health and wellness, college, driving, promoting independence and employment.</a:t>
            </a:r>
            <a:endParaRPr/>
          </a:p>
        </p:txBody>
      </p:sp>
      <p:sp>
        <p:nvSpPr>
          <p:cNvPr id="49" name="Google Shape;4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I learned about colleges. I visited Ridgewater College, Bethel University and Edgewood College.</a:t>
            </a:r>
            <a:endParaRPr/>
          </a:p>
        </p:txBody>
      </p:sp>
      <p:sp>
        <p:nvSpPr>
          <p:cNvPr id="59" name="Google Shape;59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I attended the college fair and talked to colleges.</a:t>
            </a:r>
            <a:endParaRPr/>
          </a:p>
        </p:txBody>
      </p:sp>
      <p:sp>
        <p:nvSpPr>
          <p:cNvPr id="69" name="Google Shape;69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I take college classes. I take Veterinary assistant, blogging and social medias classes at Ed2go. I take agricultural career class at SW Metro. I take intro to veterinary science classes at Ridgewater College.</a:t>
            </a:r>
            <a:endParaRPr/>
          </a:p>
        </p:txBody>
      </p:sp>
      <p:sp>
        <p:nvSpPr>
          <p:cNvPr id="79" name="Google Shape;79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I attended a pre college summer program at Edgewood College. It was one week at Madison, WI.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In the picture is a bald eagle and I made a new friend.</a:t>
            </a:r>
            <a:endParaRPr/>
          </a:p>
        </p:txBody>
      </p:sp>
      <p:sp>
        <p:nvSpPr>
          <p:cNvPr id="94" name="Google Shape;94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I manage my calendar. I manage my time, getting up in the morning and being ready on time. This picture is my calendar. It includes my classes, work schedule, appointments and other activities.</a:t>
            </a:r>
            <a:endParaRPr/>
          </a:p>
        </p:txBody>
      </p:sp>
      <p:sp>
        <p:nvSpPr>
          <p:cNvPr id="106" name="Google Shape;106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9" name="Google Shape;39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2693819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These pictures are me taking care of myself. I eat healthy, cook, exercise, shop or food and snacks, personal hygiene, clothing, do laundry and make appointments.</a:t>
            </a:r>
            <a:endParaRPr/>
          </a:p>
        </p:txBody>
      </p:sp>
      <p:sp>
        <p:nvSpPr>
          <p:cNvPr id="118" name="Google Shape;118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I take care of my hearing aids. Do demonstration with hearing aids!</a:t>
            </a:r>
            <a:endParaRPr/>
          </a:p>
        </p:txBody>
      </p:sp>
      <p:sp>
        <p:nvSpPr>
          <p:cNvPr id="135" name="Google Shape;135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I have volunteer and internship experience. At Gale Wood Farm, I help with little kids and fill the water buckets. At Padraig’s place, I downhill ski.</a:t>
            </a:r>
            <a:endParaRPr/>
          </a:p>
        </p:txBody>
      </p:sp>
      <p:sp>
        <p:nvSpPr>
          <p:cNvPr id="144" name="Google Shape;144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I am a social media intern for Inclusive Networking. Also, feeding the baby goats. I work with Nicole at Inclusive Networking. I helped with the job and employer panel.</a:t>
            </a:r>
            <a:endParaRPr/>
          </a:p>
        </p:txBody>
      </p:sp>
      <p:sp>
        <p:nvSpPr>
          <p:cNvPr id="153" name="Google Shape;153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I have a job at A Backyard Farm. This was me stapling at the garden. I help with little kids to pick vegetables at their garden. I was shoveling dirt for the garden. I get a paycheck.</a:t>
            </a:r>
            <a:endParaRPr/>
          </a:p>
        </p:txBody>
      </p:sp>
      <p:sp>
        <p:nvSpPr>
          <p:cNvPr id="162" name="Google Shape;162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59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521793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59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449333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59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281049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59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772934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59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965859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59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756513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59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622991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2"/>
          <p:cNvSpPr/>
          <p:nvPr/>
        </p:nvSpPr>
        <p:spPr>
          <a:xfrm>
            <a:off x="446534" y="3085764"/>
            <a:ext cx="11298932" cy="3338149"/>
          </a:xfrm>
          <a:prstGeom prst="rect">
            <a:avLst/>
          </a:prstGeom>
          <a:solidFill>
            <a:srgbClr val="46535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581191" y="1020431"/>
            <a:ext cx="10993549" cy="14750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3600"/>
              <a:buFont typeface="Gill Sans"/>
              <a:buNone/>
              <a:defRPr sz="3600">
                <a:solidFill>
                  <a:srgbClr val="FEFEFE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581194" y="2495445"/>
            <a:ext cx="10993546" cy="5903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320"/>
              </a:spcBef>
              <a:spcAft>
                <a:spcPts val="0"/>
              </a:spcAft>
              <a:buSzPts val="1472"/>
              <a:buNone/>
              <a:defRPr sz="1600" cap="none">
                <a:solidFill>
                  <a:schemeClr val="accent1"/>
                </a:solidFill>
              </a:defRPr>
            </a:lvl1pPr>
            <a:lvl2pPr lvl="1" algn="ctr">
              <a:spcBef>
                <a:spcPts val="600"/>
              </a:spcBef>
              <a:spcAft>
                <a:spcPts val="0"/>
              </a:spcAft>
              <a:buSzPts val="1472"/>
              <a:buNone/>
              <a:defRPr>
                <a:solidFill>
                  <a:schemeClr val="lt1"/>
                </a:solidFill>
              </a:defRPr>
            </a:lvl2pPr>
            <a:lvl3pPr lvl="2" algn="ctr">
              <a:spcBef>
                <a:spcPts val="600"/>
              </a:spcBef>
              <a:spcAft>
                <a:spcPts val="0"/>
              </a:spcAft>
              <a:buSzPts val="1288"/>
              <a:buNone/>
              <a:defRPr>
                <a:solidFill>
                  <a:schemeClr val="lt1"/>
                </a:solidFill>
              </a:defRPr>
            </a:lvl3pPr>
            <a:lvl4pPr lvl="3" algn="ctr">
              <a:spcBef>
                <a:spcPts val="600"/>
              </a:spcBef>
              <a:spcAft>
                <a:spcPts val="0"/>
              </a:spcAft>
              <a:buSzPts val="1104"/>
              <a:buNone/>
              <a:defRPr>
                <a:solidFill>
                  <a:schemeClr val="lt1"/>
                </a:solidFill>
              </a:defRPr>
            </a:lvl4pPr>
            <a:lvl5pPr lvl="4" algn="ctr">
              <a:spcBef>
                <a:spcPts val="600"/>
              </a:spcBef>
              <a:spcAft>
                <a:spcPts val="0"/>
              </a:spcAft>
              <a:buSzPts val="1104"/>
              <a:buNone/>
              <a:defRPr>
                <a:solidFill>
                  <a:schemeClr val="lt1"/>
                </a:solidFill>
              </a:defRPr>
            </a:lvl5pPr>
            <a:lvl6pPr lvl="5" algn="ctr">
              <a:spcBef>
                <a:spcPts val="600"/>
              </a:spcBef>
              <a:spcAft>
                <a:spcPts val="0"/>
              </a:spcAft>
              <a:buSzPts val="1104"/>
              <a:buNone/>
              <a:defRPr>
                <a:solidFill>
                  <a:schemeClr val="lt1"/>
                </a:solidFill>
              </a:defRPr>
            </a:lvl6pPr>
            <a:lvl7pPr lvl="6" algn="ctr">
              <a:spcBef>
                <a:spcPts val="600"/>
              </a:spcBef>
              <a:spcAft>
                <a:spcPts val="0"/>
              </a:spcAft>
              <a:buSzPts val="1104"/>
              <a:buNone/>
              <a:defRPr>
                <a:solidFill>
                  <a:schemeClr val="lt1"/>
                </a:solidFill>
              </a:defRPr>
            </a:lvl7pPr>
            <a:lvl8pPr lvl="7" algn="ctr">
              <a:spcBef>
                <a:spcPts val="600"/>
              </a:spcBef>
              <a:spcAft>
                <a:spcPts val="0"/>
              </a:spcAft>
              <a:buSzPts val="1104"/>
              <a:buNone/>
              <a:defRPr>
                <a:solidFill>
                  <a:schemeClr val="lt1"/>
                </a:solidFill>
              </a:defRPr>
            </a:lvl8pPr>
            <a:lvl9pPr lvl="8" algn="ctr">
              <a:spcBef>
                <a:spcPts val="600"/>
              </a:spcBef>
              <a:spcAft>
                <a:spcPts val="600"/>
              </a:spcAft>
              <a:buSzPts val="1104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dt" idx="10"/>
          </p:nvPr>
        </p:nvSpPr>
        <p:spPr>
          <a:xfrm>
            <a:off x="7605951" y="6423914"/>
            <a:ext cx="28447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"/>
          <p:cNvSpPr txBox="1">
            <a:spLocks noGrp="1"/>
          </p:cNvSpPr>
          <p:nvPr>
            <p:ph type="ftr" idx="11"/>
          </p:nvPr>
        </p:nvSpPr>
        <p:spPr>
          <a:xfrm>
            <a:off x="581192" y="6423914"/>
            <a:ext cx="691721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"/>
          <p:cNvSpPr txBox="1">
            <a:spLocks noGrp="1"/>
          </p:cNvSpPr>
          <p:nvPr>
            <p:ph type="sldNum" idx="12"/>
          </p:nvPr>
        </p:nvSpPr>
        <p:spPr>
          <a:xfrm>
            <a:off x="10558300" y="6423914"/>
            <a:ext cx="105251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4"/>
          <p:cNvSpPr/>
          <p:nvPr/>
        </p:nvSpPr>
        <p:spPr>
          <a:xfrm>
            <a:off x="446534" y="3085764"/>
            <a:ext cx="11298932" cy="3338149"/>
          </a:xfrm>
          <a:prstGeom prst="rect">
            <a:avLst/>
          </a:prstGeom>
          <a:solidFill>
            <a:srgbClr val="46535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32;p4"/>
          <p:cNvSpPr txBox="1">
            <a:spLocks noGrp="1"/>
          </p:cNvSpPr>
          <p:nvPr>
            <p:ph type="ctrTitle"/>
          </p:nvPr>
        </p:nvSpPr>
        <p:spPr>
          <a:xfrm>
            <a:off x="581191" y="1020431"/>
            <a:ext cx="10993549" cy="14750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3600"/>
              <a:buFont typeface="Gill Sans"/>
              <a:buNone/>
              <a:defRPr sz="3600">
                <a:solidFill>
                  <a:srgbClr val="3F3F3F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4"/>
          <p:cNvSpPr txBox="1">
            <a:spLocks noGrp="1"/>
          </p:cNvSpPr>
          <p:nvPr>
            <p:ph type="subTitle" idx="1"/>
          </p:nvPr>
        </p:nvSpPr>
        <p:spPr>
          <a:xfrm>
            <a:off x="581194" y="2495445"/>
            <a:ext cx="10993546" cy="5903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320"/>
              </a:spcBef>
              <a:spcAft>
                <a:spcPts val="0"/>
              </a:spcAft>
              <a:buSzPts val="1472"/>
              <a:buNone/>
              <a:defRPr sz="1600" cap="none">
                <a:solidFill>
                  <a:schemeClr val="accent1"/>
                </a:solidFill>
              </a:defRPr>
            </a:lvl1pPr>
            <a:lvl2pPr lvl="1" algn="ctr">
              <a:spcBef>
                <a:spcPts val="600"/>
              </a:spcBef>
              <a:spcAft>
                <a:spcPts val="0"/>
              </a:spcAft>
              <a:buSzPts val="1472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00"/>
              </a:spcBef>
              <a:spcAft>
                <a:spcPts val="0"/>
              </a:spcAft>
              <a:buSzPts val="1288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600"/>
              </a:spcBef>
              <a:spcAft>
                <a:spcPts val="0"/>
              </a:spcAft>
              <a:buSzPts val="1104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600"/>
              </a:spcBef>
              <a:spcAft>
                <a:spcPts val="0"/>
              </a:spcAft>
              <a:buSzPts val="1104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600"/>
              </a:spcBef>
              <a:spcAft>
                <a:spcPts val="0"/>
              </a:spcAft>
              <a:buSzPts val="1104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600"/>
              </a:spcBef>
              <a:spcAft>
                <a:spcPts val="0"/>
              </a:spcAft>
              <a:buSzPts val="1104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600"/>
              </a:spcBef>
              <a:spcAft>
                <a:spcPts val="0"/>
              </a:spcAft>
              <a:buSzPts val="1104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600"/>
              </a:spcBef>
              <a:spcAft>
                <a:spcPts val="600"/>
              </a:spcAft>
              <a:buSzPts val="1104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4" name="Google Shape;34;p4"/>
          <p:cNvSpPr txBox="1">
            <a:spLocks noGrp="1"/>
          </p:cNvSpPr>
          <p:nvPr>
            <p:ph type="dt" idx="10"/>
          </p:nvPr>
        </p:nvSpPr>
        <p:spPr>
          <a:xfrm>
            <a:off x="7605951" y="6423914"/>
            <a:ext cx="28447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4"/>
          <p:cNvSpPr txBox="1">
            <a:spLocks noGrp="1"/>
          </p:cNvSpPr>
          <p:nvPr>
            <p:ph type="ftr" idx="11"/>
          </p:nvPr>
        </p:nvSpPr>
        <p:spPr>
          <a:xfrm>
            <a:off x="581192" y="6423914"/>
            <a:ext cx="691721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4"/>
          <p:cNvSpPr txBox="1">
            <a:spLocks noGrp="1"/>
          </p:cNvSpPr>
          <p:nvPr>
            <p:ph type="sldNum" idx="12"/>
          </p:nvPr>
        </p:nvSpPr>
        <p:spPr>
          <a:xfrm>
            <a:off x="10558300" y="6423914"/>
            <a:ext cx="105251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581192" y="705124"/>
            <a:ext cx="11029616" cy="1189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2800"/>
              <a:buFont typeface="Gill Sans"/>
              <a:buNone/>
              <a:defRPr sz="2800" b="0" i="0" u="none" strike="noStrike" cap="none">
                <a:solidFill>
                  <a:srgbClr val="FEFEFE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581192" y="2336002"/>
            <a:ext cx="11029616" cy="36520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333756" algn="l" rtl="0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656"/>
              <a:buFont typeface="Noto Sans Symbols"/>
              <a:buChar char="◼"/>
              <a:defRPr sz="1800" b="0" i="0" u="none" strike="noStrike" cap="none">
                <a:solidFill>
                  <a:srgbClr val="FEFEFE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914400" marR="0" lvl="1" indent="-322072" algn="l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472"/>
              <a:buFont typeface="Noto Sans Symbols"/>
              <a:buChar char="◼"/>
              <a:defRPr sz="1600" b="0" i="0" u="none" strike="noStrike" cap="none">
                <a:solidFill>
                  <a:srgbClr val="FEFEFE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1371600" marR="0" lvl="2" indent="-310388" algn="l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288"/>
              <a:buFont typeface="Noto Sans Symbols"/>
              <a:buChar char="◼"/>
              <a:defRPr sz="1400" b="0" i="0" u="none" strike="noStrike" cap="none">
                <a:solidFill>
                  <a:srgbClr val="FEFEFE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1828800" marR="0" lvl="3" indent="-298703" algn="l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104"/>
              <a:buFont typeface="Noto Sans Symbols"/>
              <a:buChar char="◼"/>
              <a:defRPr sz="1200" b="0" i="0" u="none" strike="noStrike" cap="none">
                <a:solidFill>
                  <a:srgbClr val="FEFEFE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2286000" marR="0" lvl="4" indent="-298704" algn="l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104"/>
              <a:buFont typeface="Noto Sans Symbols"/>
              <a:buChar char="◼"/>
              <a:defRPr sz="1200" b="0" i="0" u="none" strike="noStrike" cap="none">
                <a:solidFill>
                  <a:srgbClr val="FEFEFE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2743200" marR="0" lvl="5" indent="-298704" algn="l" rtl="0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104"/>
              <a:buFont typeface="Noto Sans Symbols"/>
              <a:buChar char="◼"/>
              <a:defRPr sz="1200" b="0" i="0" u="none" strike="noStrike" cap="none">
                <a:solidFill>
                  <a:schemeClr val="lt2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3200400" marR="0" lvl="6" indent="-298704" algn="l" rtl="0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104"/>
              <a:buFont typeface="Noto Sans Symbols"/>
              <a:buChar char="◼"/>
              <a:defRPr sz="1200" b="0" i="0" u="none" strike="noStrike" cap="none">
                <a:solidFill>
                  <a:schemeClr val="lt2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3657600" marR="0" lvl="7" indent="-298703" algn="l" rtl="0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104"/>
              <a:buFont typeface="Noto Sans Symbols"/>
              <a:buChar char="◼"/>
              <a:defRPr sz="1200" b="0" i="0" u="none" strike="noStrike" cap="none">
                <a:solidFill>
                  <a:schemeClr val="lt2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4114800" marR="0" lvl="8" indent="-298703" algn="l" rtl="0"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SzPts val="1104"/>
              <a:buFont typeface="Noto Sans Symbols"/>
              <a:buChar char="◼"/>
              <a:defRPr sz="1200" b="0" i="0" u="none" strike="noStrike" cap="none">
                <a:solidFill>
                  <a:schemeClr val="lt2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7605951" y="6423914"/>
            <a:ext cx="28447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FEFEFE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581192" y="6423914"/>
            <a:ext cx="691721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FEFEFE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10558300" y="6423914"/>
            <a:ext cx="105251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FEFEFE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FEFEFE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FEFEFE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FEFEFE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FEFEFE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FEFEFE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FEFEFE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FEFEFE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FEFEFE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1" name="Google Shape;11;p1"/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1"/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1"/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 txBox="1">
            <a:spLocks noGrp="1"/>
          </p:cNvSpPr>
          <p:nvPr>
            <p:ph type="title"/>
          </p:nvPr>
        </p:nvSpPr>
        <p:spPr>
          <a:xfrm>
            <a:off x="581192" y="705124"/>
            <a:ext cx="11029616" cy="1189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800"/>
              <a:buFont typeface="Gill Sans"/>
              <a:buNone/>
              <a:defRPr sz="2800" b="0" i="0" u="none" strike="noStrike" cap="none">
                <a:solidFill>
                  <a:srgbClr val="3F3F3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body" idx="1"/>
          </p:nvPr>
        </p:nvSpPr>
        <p:spPr>
          <a:xfrm>
            <a:off x="581192" y="2336002"/>
            <a:ext cx="11029616" cy="36520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333756" algn="l" rtl="0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656"/>
              <a:buFont typeface="Noto Sans Symbols"/>
              <a:buChar char="◼"/>
              <a:defRPr sz="1800" b="0" i="0" u="none" strike="noStrike" cap="none">
                <a:solidFill>
                  <a:srgbClr val="3F3F3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914400" marR="0" lvl="1" indent="-322072" algn="l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472"/>
              <a:buFont typeface="Noto Sans Symbols"/>
              <a:buChar char="◼"/>
              <a:defRPr sz="1600" b="0" i="0" u="none" strike="noStrike" cap="none">
                <a:solidFill>
                  <a:srgbClr val="3F3F3F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1371600" marR="0" lvl="2" indent="-310388" algn="l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288"/>
              <a:buFont typeface="Noto Sans Symbols"/>
              <a:buChar char="◼"/>
              <a:defRPr sz="1400" b="0" i="0" u="none" strike="noStrike" cap="none">
                <a:solidFill>
                  <a:srgbClr val="3F3F3F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1828800" marR="0" lvl="3" indent="-298703" algn="l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104"/>
              <a:buFont typeface="Noto Sans Symbols"/>
              <a:buChar char="◼"/>
              <a:defRPr sz="1200" b="0" i="0" u="none" strike="noStrike" cap="none">
                <a:solidFill>
                  <a:srgbClr val="3F3F3F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2286000" marR="0" lvl="4" indent="-298704" algn="l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104"/>
              <a:buFont typeface="Noto Sans Symbols"/>
              <a:buChar char="◼"/>
              <a:defRPr sz="1200" b="0" i="0" u="none" strike="noStrike" cap="none">
                <a:solidFill>
                  <a:srgbClr val="3F3F3F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2743200" marR="0" lvl="5" indent="-298704" algn="l" rtl="0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104"/>
              <a:buFont typeface="Noto Sans Symbols"/>
              <a:buChar char="◼"/>
              <a:defRPr sz="1200" b="0" i="0" u="none" strike="noStrike" cap="none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3200400" marR="0" lvl="6" indent="-298704" algn="l" rtl="0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104"/>
              <a:buFont typeface="Noto Sans Symbols"/>
              <a:buChar char="◼"/>
              <a:defRPr sz="1200" b="0" i="0" u="none" strike="noStrike" cap="none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3657600" marR="0" lvl="7" indent="-298703" algn="l" rtl="0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104"/>
              <a:buFont typeface="Noto Sans Symbols"/>
              <a:buChar char="◼"/>
              <a:defRPr sz="1200" b="0" i="0" u="none" strike="noStrike" cap="none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4114800" marR="0" lvl="8" indent="-298703" algn="l" rtl="0"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SzPts val="1104"/>
              <a:buFont typeface="Noto Sans Symbols"/>
              <a:buChar char="◼"/>
              <a:defRPr sz="1200" b="0" i="0" u="none" strike="noStrike" cap="none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dt" idx="10"/>
          </p:nvPr>
        </p:nvSpPr>
        <p:spPr>
          <a:xfrm>
            <a:off x="7605951" y="6423914"/>
            <a:ext cx="28447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3F3F3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  <p:sp>
        <p:nvSpPr>
          <p:cNvPr id="25" name="Google Shape;25;p3"/>
          <p:cNvSpPr txBox="1">
            <a:spLocks noGrp="1"/>
          </p:cNvSpPr>
          <p:nvPr>
            <p:ph type="ftr" idx="11"/>
          </p:nvPr>
        </p:nvSpPr>
        <p:spPr>
          <a:xfrm>
            <a:off x="581192" y="6423914"/>
            <a:ext cx="691721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3F3F3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  <p:sp>
        <p:nvSpPr>
          <p:cNvPr id="26" name="Google Shape;26;p3"/>
          <p:cNvSpPr txBox="1">
            <a:spLocks noGrp="1"/>
          </p:cNvSpPr>
          <p:nvPr>
            <p:ph type="sldNum" idx="12"/>
          </p:nvPr>
        </p:nvSpPr>
        <p:spPr>
          <a:xfrm>
            <a:off x="10558300" y="6423914"/>
            <a:ext cx="105251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3F3F3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3F3F3F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3F3F3F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3F3F3F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3F3F3F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3F3F3F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3F3F3F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3F3F3F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3F3F3F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7" name="Google Shape;27;p3"/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3"/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29;p3"/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2.png"/><Relationship Id="rId4" Type="http://schemas.openxmlformats.org/officeDocument/2006/relationships/image" Target="../media/image41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tif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g"/><Relationship Id="rId3" Type="http://schemas.openxmlformats.org/officeDocument/2006/relationships/image" Target="../media/image45.jp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jpg"/><Relationship Id="rId5" Type="http://schemas.openxmlformats.org/officeDocument/2006/relationships/image" Target="../media/image47.jpg"/><Relationship Id="rId10" Type="http://schemas.openxmlformats.org/officeDocument/2006/relationships/image" Target="../media/image52.jpg"/><Relationship Id="rId4" Type="http://schemas.openxmlformats.org/officeDocument/2006/relationships/image" Target="../media/image46.jpg"/><Relationship Id="rId9" Type="http://schemas.openxmlformats.org/officeDocument/2006/relationships/image" Target="../media/image51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jpg"/><Relationship Id="rId4" Type="http://schemas.openxmlformats.org/officeDocument/2006/relationships/image" Target="../media/image55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jp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png"/><Relationship Id="rId4" Type="http://schemas.openxmlformats.org/officeDocument/2006/relationships/image" Target="../media/image6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g"/><Relationship Id="rId5" Type="http://schemas.openxmlformats.org/officeDocument/2006/relationships/image" Target="../media/image10.tiff"/><Relationship Id="rId4" Type="http://schemas.openxmlformats.org/officeDocument/2006/relationships/image" Target="../media/image9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g"/><Relationship Id="rId3" Type="http://schemas.openxmlformats.org/officeDocument/2006/relationships/image" Target="../media/image16.tiff"/><Relationship Id="rId7" Type="http://schemas.openxmlformats.org/officeDocument/2006/relationships/image" Target="../media/image20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tiff"/><Relationship Id="rId5" Type="http://schemas.openxmlformats.org/officeDocument/2006/relationships/image" Target="../media/image18.tiff"/><Relationship Id="rId10" Type="http://schemas.openxmlformats.org/officeDocument/2006/relationships/image" Target="../media/image23.jpg"/><Relationship Id="rId4" Type="http://schemas.openxmlformats.org/officeDocument/2006/relationships/image" Target="../media/image17.tiff"/><Relationship Id="rId9" Type="http://schemas.openxmlformats.org/officeDocument/2006/relationships/image" Target="../media/image22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svg"/><Relationship Id="rId5" Type="http://schemas.openxmlformats.org/officeDocument/2006/relationships/image" Target="../media/image26.png"/><Relationship Id="rId10" Type="http://schemas.openxmlformats.org/officeDocument/2006/relationships/image" Target="../media/image31.svg"/><Relationship Id="rId4" Type="http://schemas.openxmlformats.org/officeDocument/2006/relationships/image" Target="../media/image25.svg"/><Relationship Id="rId9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5"/>
          <p:cNvSpPr/>
          <p:nvPr/>
        </p:nvSpPr>
        <p:spPr>
          <a:xfrm>
            <a:off x="0" y="0"/>
            <a:ext cx="12297103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42" name="Google Shape;42;p5"/>
          <p:cNvSpPr/>
          <p:nvPr/>
        </p:nvSpPr>
        <p:spPr>
          <a:xfrm>
            <a:off x="753883" y="1661699"/>
            <a:ext cx="3703320" cy="94997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44;p5"/>
          <p:cNvSpPr txBox="1">
            <a:spLocks noGrp="1"/>
          </p:cNvSpPr>
          <p:nvPr>
            <p:ph type="ctrTitle"/>
          </p:nvPr>
        </p:nvSpPr>
        <p:spPr>
          <a:xfrm>
            <a:off x="604415" y="322949"/>
            <a:ext cx="10983169" cy="267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Gill Sans"/>
              <a:buNone/>
            </a:pPr>
            <a:r>
              <a:rPr lang="en-US" sz="4400" b="1" dirty="0">
                <a:solidFill>
                  <a:schemeClr val="lt1"/>
                </a:solidFill>
                <a:latin typeface="Tw Cen MT" panose="020B0602020104020603" pitchFamily="34" charset="77"/>
              </a:rPr>
              <a:t>Pathways Through College</a:t>
            </a:r>
            <a:br>
              <a:rPr lang="en-US" sz="4400" b="1" dirty="0">
                <a:solidFill>
                  <a:schemeClr val="lt1"/>
                </a:solidFill>
                <a:latin typeface="Tw Cen MT" panose="020B0602020104020603" pitchFamily="34" charset="77"/>
              </a:rPr>
            </a:br>
            <a:r>
              <a:rPr lang="en-US" sz="3400" dirty="0">
                <a:solidFill>
                  <a:schemeClr val="lt1"/>
                </a:solidFill>
                <a:latin typeface="Tw Cen MT" panose="020B0602020104020603" pitchFamily="34" charset="77"/>
              </a:rPr>
              <a:t>The Journey of Three Students Pursuing Goals</a:t>
            </a:r>
            <a:br>
              <a:rPr lang="en-US" sz="3400" dirty="0">
                <a:solidFill>
                  <a:schemeClr val="lt1"/>
                </a:solidFill>
                <a:latin typeface="Tw Cen MT" panose="020B0602020104020603" pitchFamily="34" charset="77"/>
              </a:rPr>
            </a:br>
            <a:endParaRPr sz="3400" dirty="0">
              <a:latin typeface="Tw Cen MT" panose="020B0602020104020603" pitchFamily="34" charset="77"/>
            </a:endParaRPr>
          </a:p>
        </p:txBody>
      </p:sp>
      <p:pic>
        <p:nvPicPr>
          <p:cNvPr id="8" name="Graphic 7" descr="Books">
            <a:extLst>
              <a:ext uri="{FF2B5EF4-FFF2-40B4-BE49-F238E27FC236}">
                <a16:creationId xmlns:a16="http://schemas.microsoft.com/office/drawing/2014/main" id="{291D31F4-1BC2-3D47-9948-041B90DFEE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313815" y="3021714"/>
            <a:ext cx="914400" cy="914400"/>
          </a:xfrm>
          <a:prstGeom prst="rect">
            <a:avLst/>
          </a:prstGeom>
        </p:spPr>
      </p:pic>
      <p:pic>
        <p:nvPicPr>
          <p:cNvPr id="10" name="Graphic 9" descr="Classroom">
            <a:extLst>
              <a:ext uri="{FF2B5EF4-FFF2-40B4-BE49-F238E27FC236}">
                <a16:creationId xmlns:a16="http://schemas.microsoft.com/office/drawing/2014/main" id="{ED6AA5C1-B41E-4047-9435-E8DDA595A74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638800" y="3016398"/>
            <a:ext cx="914400" cy="914400"/>
          </a:xfrm>
          <a:prstGeom prst="rect">
            <a:avLst/>
          </a:prstGeom>
        </p:spPr>
      </p:pic>
      <p:pic>
        <p:nvPicPr>
          <p:cNvPr id="12" name="Graphic 11" descr="Graduation cap">
            <a:extLst>
              <a:ext uri="{FF2B5EF4-FFF2-40B4-BE49-F238E27FC236}">
                <a16:creationId xmlns:a16="http://schemas.microsoft.com/office/drawing/2014/main" id="{BDE6CB12-23F6-2F43-A186-AD610398F68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963785" y="2971800"/>
            <a:ext cx="914400" cy="9144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34DF375-9EB5-594F-B54E-1A39DEA8C9A2}"/>
              </a:ext>
            </a:extLst>
          </p:cNvPr>
          <p:cNvSpPr txBox="1"/>
          <p:nvPr/>
        </p:nvSpPr>
        <p:spPr>
          <a:xfrm>
            <a:off x="2251718" y="4562614"/>
            <a:ext cx="779366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Tw Cen MT" panose="020B0602020104020603" pitchFamily="34" charset="77"/>
              </a:rPr>
              <a:t>Student Leadership Conference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  <a:latin typeface="Tw Cen MT" panose="020B0602020104020603" pitchFamily="34" charset="77"/>
              </a:rPr>
              <a:t>Reno, Nevada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  <a:latin typeface="Tw Cen MT" panose="020B0602020104020603" pitchFamily="34" charset="77"/>
              </a:rPr>
              <a:t>November 2019 </a:t>
            </a:r>
          </a:p>
        </p:txBody>
      </p:sp>
    </p:spTree>
    <p:extLst>
      <p:ext uri="{BB962C8B-B14F-4D97-AF65-F5344CB8AC3E}">
        <p14:creationId xmlns:p14="http://schemas.microsoft.com/office/powerpoint/2010/main" val="18326978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5" name="Picture 4" descr="A person sitting on a table&#10;&#10;Description automatically generated">
            <a:extLst>
              <a:ext uri="{FF2B5EF4-FFF2-40B4-BE49-F238E27FC236}">
                <a16:creationId xmlns:a16="http://schemas.microsoft.com/office/drawing/2014/main" id="{698D21A1-9C28-214B-B3D3-77BF5FBAE6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934" y="57246"/>
            <a:ext cx="11537278" cy="6743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9006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9" name="Picture 8" descr="A person in a suit standing in front of a building&#10;&#10;Description automatically generated">
            <a:extLst>
              <a:ext uri="{FF2B5EF4-FFF2-40B4-BE49-F238E27FC236}">
                <a16:creationId xmlns:a16="http://schemas.microsoft.com/office/drawing/2014/main" id="{BB4A42E9-6C14-8944-9C66-5AF34E47BA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0448" y="285307"/>
            <a:ext cx="4762500" cy="6096000"/>
          </a:xfrm>
          <a:prstGeom prst="rect">
            <a:avLst/>
          </a:prstGeom>
          <a:ln w="57150">
            <a:solidFill>
              <a:srgbClr val="00B0F0"/>
            </a:solidFill>
          </a:ln>
        </p:spPr>
      </p:pic>
      <p:pic>
        <p:nvPicPr>
          <p:cNvPr id="11" name="Picture 10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069BE789-804D-544C-9D75-8D8460DEF1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0485" y="285307"/>
            <a:ext cx="4574268" cy="6099024"/>
          </a:xfrm>
          <a:prstGeom prst="rect">
            <a:avLst/>
          </a:prstGeom>
          <a:ln w="57150">
            <a:solidFill>
              <a:srgbClr val="00B0F0"/>
            </a:solidFill>
          </a:ln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B23277BC-2622-6643-98E2-83D024E4BCBE}"/>
              </a:ext>
            </a:extLst>
          </p:cNvPr>
          <p:cNvCxnSpPr/>
          <p:nvPr/>
        </p:nvCxnSpPr>
        <p:spPr>
          <a:xfrm>
            <a:off x="6096000" y="285307"/>
            <a:ext cx="0" cy="6206933"/>
          </a:xfrm>
          <a:prstGeom prst="line">
            <a:avLst/>
          </a:prstGeom>
          <a:ln w="76200">
            <a:solidFill>
              <a:srgbClr val="00B0F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964403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5"/>
          <p:cNvSpPr/>
          <p:nvPr/>
        </p:nvSpPr>
        <p:spPr>
          <a:xfrm>
            <a:off x="0" y="0"/>
            <a:ext cx="12297103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42" name="Google Shape;42;p5"/>
          <p:cNvSpPr/>
          <p:nvPr/>
        </p:nvSpPr>
        <p:spPr>
          <a:xfrm>
            <a:off x="753883" y="1661699"/>
            <a:ext cx="3703320" cy="94997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44;p5"/>
          <p:cNvSpPr txBox="1">
            <a:spLocks noGrp="1"/>
          </p:cNvSpPr>
          <p:nvPr>
            <p:ph type="ctrTitle"/>
          </p:nvPr>
        </p:nvSpPr>
        <p:spPr>
          <a:xfrm>
            <a:off x="604415" y="486440"/>
            <a:ext cx="10983169" cy="21544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Gill Sans"/>
              <a:buNone/>
            </a:pPr>
            <a:r>
              <a:rPr lang="en-US" sz="4400" b="1" dirty="0">
                <a:solidFill>
                  <a:schemeClr val="lt1"/>
                </a:solidFill>
                <a:latin typeface="Tw Cen MT" panose="020B0602020104020603" pitchFamily="34" charset="77"/>
              </a:rPr>
              <a:t>Antonio E. Contreras</a:t>
            </a:r>
            <a:br>
              <a:rPr lang="en-US" sz="4400" b="1" dirty="0">
                <a:solidFill>
                  <a:schemeClr val="lt1"/>
                </a:solidFill>
                <a:latin typeface="Tw Cen MT" panose="020B0602020104020603" pitchFamily="34" charset="77"/>
              </a:rPr>
            </a:br>
            <a:endParaRPr sz="3400" dirty="0">
              <a:latin typeface="Tw Cen MT" panose="020B0602020104020603" pitchFamily="34" charset="77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34DF375-9EB5-594F-B54E-1A39DEA8C9A2}"/>
              </a:ext>
            </a:extLst>
          </p:cNvPr>
          <p:cNvSpPr txBox="1"/>
          <p:nvPr/>
        </p:nvSpPr>
        <p:spPr>
          <a:xfrm>
            <a:off x="2251718" y="2851732"/>
            <a:ext cx="779366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Tw Cen MT" panose="020B0602020104020603" pitchFamily="34" charset="77"/>
              </a:rPr>
              <a:t>acontreras31@gatech.edu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  <a:latin typeface="Tw Cen MT" panose="020B0602020104020603" pitchFamily="34" charset="77"/>
              </a:rPr>
              <a:t>510.936.1104</a:t>
            </a:r>
          </a:p>
          <a:p>
            <a:pPr algn="ctr"/>
            <a:endParaRPr lang="en-US" sz="2800" b="1" dirty="0">
              <a:solidFill>
                <a:schemeClr val="bg1"/>
              </a:solidFill>
              <a:latin typeface="Tw Cen MT" panose="020B0602020104020603" pitchFamily="34" charset="77"/>
            </a:endParaRPr>
          </a:p>
          <a:p>
            <a:pPr algn="ctr"/>
            <a:endParaRPr lang="en-US" sz="2800" b="1" dirty="0">
              <a:solidFill>
                <a:schemeClr val="bg1"/>
              </a:solidFill>
              <a:latin typeface="Tw Cen MT" panose="020B0602020104020603" pitchFamily="34" charset="77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B1711A0-DA2C-4C47-919F-958D0A41B7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7445" y="4289351"/>
            <a:ext cx="2082209" cy="2082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9316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42" name="Google Shape;42;p5"/>
          <p:cNvSpPr/>
          <p:nvPr/>
        </p:nvSpPr>
        <p:spPr>
          <a:xfrm>
            <a:off x="753883" y="1661699"/>
            <a:ext cx="3703320" cy="94997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Google Shape;43;p5"/>
          <p:cNvSpPr/>
          <p:nvPr/>
        </p:nvSpPr>
        <p:spPr>
          <a:xfrm>
            <a:off x="753883" y="1817914"/>
            <a:ext cx="3702134" cy="3378388"/>
          </a:xfrm>
          <a:prstGeom prst="rect">
            <a:avLst/>
          </a:prstGeom>
          <a:solidFill>
            <a:schemeClr val="dk1">
              <a:alpha val="96862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44;p5"/>
          <p:cNvSpPr txBox="1">
            <a:spLocks noGrp="1"/>
          </p:cNvSpPr>
          <p:nvPr>
            <p:ph type="ctrTitle"/>
          </p:nvPr>
        </p:nvSpPr>
        <p:spPr>
          <a:xfrm>
            <a:off x="454950" y="1545871"/>
            <a:ext cx="3412200" cy="267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Gill Sans"/>
              <a:buNone/>
            </a:pPr>
            <a:r>
              <a:rPr lang="en-US" sz="3400">
                <a:solidFill>
                  <a:schemeClr val="lt1"/>
                </a:solidFill>
              </a:rPr>
              <a:t>Pathways Through College: the journey of Jean pursuing her goals.</a:t>
            </a:r>
            <a:endParaRPr sz="3400"/>
          </a:p>
        </p:txBody>
      </p:sp>
      <p:sp>
        <p:nvSpPr>
          <p:cNvPr id="45" name="Google Shape;45;p5"/>
          <p:cNvSpPr txBox="1">
            <a:spLocks noGrp="1"/>
          </p:cNvSpPr>
          <p:nvPr>
            <p:ph type="subTitle" idx="1"/>
          </p:nvPr>
        </p:nvSpPr>
        <p:spPr>
          <a:xfrm>
            <a:off x="898922" y="4223374"/>
            <a:ext cx="34122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472"/>
              <a:buNone/>
            </a:pPr>
            <a:r>
              <a:rPr lang="en-US"/>
              <a:t>BY JEAN HAUFF</a:t>
            </a:r>
            <a:endParaRPr/>
          </a:p>
        </p:txBody>
      </p:sp>
      <p:pic>
        <p:nvPicPr>
          <p:cNvPr id="46" name="Google Shape;46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56035" y="909109"/>
            <a:ext cx="6844148" cy="45688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Gill Sans"/>
              <a:buNone/>
            </a:pPr>
            <a:endParaRPr sz="1800" b="0" i="0" u="none" strike="noStrike" cap="none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52" name="Google Shape;52;p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6"/>
          <p:cNvSpPr txBox="1">
            <a:spLocks noGrp="1"/>
          </p:cNvSpPr>
          <p:nvPr>
            <p:ph type="ctrTitle"/>
          </p:nvPr>
        </p:nvSpPr>
        <p:spPr>
          <a:xfrm>
            <a:off x="638620" y="863695"/>
            <a:ext cx="3511233" cy="37799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Gill Sans"/>
              <a:buNone/>
            </a:pPr>
            <a:r>
              <a:rPr lang="en-US">
                <a:solidFill>
                  <a:schemeClr val="lt1"/>
                </a:solidFill>
              </a:rPr>
              <a:t>LIBERTY PLAN</a:t>
            </a:r>
            <a:endParaRPr/>
          </a:p>
        </p:txBody>
      </p:sp>
      <p:sp>
        <p:nvSpPr>
          <p:cNvPr id="54" name="Google Shape;54;p6"/>
          <p:cNvSpPr txBox="1">
            <a:spLocks noGrp="1"/>
          </p:cNvSpPr>
          <p:nvPr>
            <p:ph type="subTitle" idx="1"/>
          </p:nvPr>
        </p:nvSpPr>
        <p:spPr>
          <a:xfrm>
            <a:off x="340450" y="3637500"/>
            <a:ext cx="3809400" cy="100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2024"/>
              <a:buNone/>
            </a:pPr>
            <a:r>
              <a:rPr lang="en-US" sz="2500"/>
              <a:t>Person Centered Planning</a:t>
            </a:r>
            <a:endParaRPr sz="2500"/>
          </a:p>
        </p:txBody>
      </p:sp>
      <p:sp>
        <p:nvSpPr>
          <p:cNvPr id="55" name="Google Shape;55;p6"/>
          <p:cNvSpPr/>
          <p:nvPr/>
        </p:nvSpPr>
        <p:spPr>
          <a:xfrm>
            <a:off x="638620" y="457200"/>
            <a:ext cx="3511233" cy="9143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6" name="Google Shape;56;p6"/>
          <p:cNvPicPr preferRelativeResize="0"/>
          <p:nvPr/>
        </p:nvPicPr>
        <p:blipFill rotWithShape="1">
          <a:blip r:embed="rId3">
            <a:alphaModFix/>
          </a:blip>
          <a:srcRect r="17839" b="-2"/>
          <a:stretch/>
        </p:blipFill>
        <p:spPr>
          <a:xfrm>
            <a:off x="4654295" y="10"/>
            <a:ext cx="7537705" cy="68579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62" name="Google Shape;62;p7"/>
          <p:cNvSpPr txBox="1">
            <a:spLocks noGrp="1"/>
          </p:cNvSpPr>
          <p:nvPr>
            <p:ph type="ctrTitle"/>
          </p:nvPr>
        </p:nvSpPr>
        <p:spPr>
          <a:xfrm>
            <a:off x="446533" y="1552397"/>
            <a:ext cx="7231784" cy="36540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Font typeface="Gill Sans"/>
              <a:buNone/>
            </a:pPr>
            <a:r>
              <a:rPr lang="en-US" sz="5400" dirty="0">
                <a:solidFill>
                  <a:schemeClr val="dk2"/>
                </a:solidFill>
              </a:rPr>
              <a:t>LEARNING ABOUT COLLEGES</a:t>
            </a:r>
            <a:endParaRPr dirty="0"/>
          </a:p>
        </p:txBody>
      </p:sp>
      <p:sp>
        <p:nvSpPr>
          <p:cNvPr id="63" name="Google Shape;63;p7"/>
          <p:cNvSpPr txBox="1">
            <a:spLocks noGrp="1"/>
          </p:cNvSpPr>
          <p:nvPr>
            <p:ph type="subTitle" idx="1"/>
          </p:nvPr>
        </p:nvSpPr>
        <p:spPr>
          <a:xfrm>
            <a:off x="8312167" y="1763861"/>
            <a:ext cx="3610500" cy="36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576"/>
              <a:buNone/>
            </a:pPr>
            <a:r>
              <a:rPr lang="en-US" sz="2800"/>
              <a:t>VISITED COLLEGES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160"/>
              </a:spcBef>
              <a:spcAft>
                <a:spcPts val="0"/>
              </a:spcAft>
              <a:buSzPts val="2576"/>
              <a:buNone/>
            </a:pPr>
            <a:endParaRPr sz="2800"/>
          </a:p>
          <a:p>
            <a:pPr marL="0" lvl="0" indent="0" algn="l" rtl="0">
              <a:lnSpc>
                <a:spcPct val="90000"/>
              </a:lnSpc>
              <a:spcBef>
                <a:spcPts val="1160"/>
              </a:spcBef>
              <a:spcAft>
                <a:spcPts val="0"/>
              </a:spcAft>
              <a:buSzPts val="2576"/>
              <a:buNone/>
            </a:pPr>
            <a:r>
              <a:rPr lang="en-US" sz="2800"/>
              <a:t>RIDGEWATER COLLEGE 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160"/>
              </a:spcBef>
              <a:spcAft>
                <a:spcPts val="0"/>
              </a:spcAft>
              <a:buSzPts val="2576"/>
              <a:buNone/>
            </a:pPr>
            <a:r>
              <a:rPr lang="en-US" sz="2800"/>
              <a:t>BETHEL UNIVERSITY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160"/>
              </a:spcBef>
              <a:spcAft>
                <a:spcPts val="0"/>
              </a:spcAft>
              <a:buSzPts val="2576"/>
              <a:buNone/>
            </a:pPr>
            <a:r>
              <a:rPr lang="en-US" sz="2800"/>
              <a:t>EDGEWOOD COLLEGE</a:t>
            </a:r>
            <a:endParaRPr/>
          </a:p>
        </p:txBody>
      </p:sp>
      <p:sp>
        <p:nvSpPr>
          <p:cNvPr id="64" name="Google Shape;64;p7"/>
          <p:cNvSpPr/>
          <p:nvPr/>
        </p:nvSpPr>
        <p:spPr>
          <a:xfrm>
            <a:off x="446533" y="457200"/>
            <a:ext cx="7579574" cy="64361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7"/>
          <p:cNvSpPr/>
          <p:nvPr/>
        </p:nvSpPr>
        <p:spPr>
          <a:xfrm>
            <a:off x="8129871" y="453642"/>
            <a:ext cx="3615596" cy="64511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66;p7"/>
          <p:cNvSpPr/>
          <p:nvPr/>
        </p:nvSpPr>
        <p:spPr>
          <a:xfrm>
            <a:off x="446533" y="5707627"/>
            <a:ext cx="11293913" cy="649224"/>
          </a:xfrm>
          <a:prstGeom prst="rect">
            <a:avLst/>
          </a:prstGeom>
          <a:solidFill>
            <a:srgbClr val="46535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Gill Sans"/>
              <a:buNone/>
            </a:pPr>
            <a:endParaRPr sz="1800" b="0" i="0" u="none" strike="noStrike" cap="none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72" name="Google Shape;72;p8"/>
          <p:cNvPicPr preferRelativeResize="0"/>
          <p:nvPr/>
        </p:nvPicPr>
        <p:blipFill rotWithShape="1">
          <a:blip r:embed="rId3">
            <a:alphaModFix/>
          </a:blip>
          <a:srcRect l="19809" r="11694"/>
          <a:stretch/>
        </p:blipFill>
        <p:spPr>
          <a:xfrm>
            <a:off x="453302" y="457200"/>
            <a:ext cx="7588885" cy="5899650"/>
          </a:xfrm>
          <a:prstGeom prst="rect">
            <a:avLst/>
          </a:prstGeom>
          <a:noFill/>
          <a:ln>
            <a:noFill/>
          </a:ln>
        </p:spPr>
      </p:pic>
      <p:sp>
        <p:nvSpPr>
          <p:cNvPr id="73" name="Google Shape;73;p8"/>
          <p:cNvSpPr/>
          <p:nvPr/>
        </p:nvSpPr>
        <p:spPr>
          <a:xfrm>
            <a:off x="8119870" y="457199"/>
            <a:ext cx="3618827" cy="482246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8"/>
          <p:cNvSpPr txBox="1">
            <a:spLocks noGrp="1"/>
          </p:cNvSpPr>
          <p:nvPr>
            <p:ph type="ctrTitle"/>
          </p:nvPr>
        </p:nvSpPr>
        <p:spPr>
          <a:xfrm>
            <a:off x="8372723" y="850791"/>
            <a:ext cx="3202016" cy="4198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Gill Sans"/>
              <a:buNone/>
            </a:pPr>
            <a:r>
              <a:rPr lang="en-US">
                <a:solidFill>
                  <a:srgbClr val="FFFFFF"/>
                </a:solidFill>
              </a:rPr>
              <a:t>ATTENDED COLLEGE FAIR AND TALKED TO COLLEGES</a:t>
            </a:r>
            <a:endParaRPr/>
          </a:p>
        </p:txBody>
      </p:sp>
      <p:sp>
        <p:nvSpPr>
          <p:cNvPr id="75" name="Google Shape;75;p8"/>
          <p:cNvSpPr/>
          <p:nvPr/>
        </p:nvSpPr>
        <p:spPr>
          <a:xfrm>
            <a:off x="8119870" y="5367338"/>
            <a:ext cx="3618828" cy="989513"/>
          </a:xfrm>
          <a:prstGeom prst="rect">
            <a:avLst/>
          </a:prstGeom>
          <a:solidFill>
            <a:srgbClr val="46535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8"/>
          <p:cNvSpPr txBox="1">
            <a:spLocks noGrp="1"/>
          </p:cNvSpPr>
          <p:nvPr>
            <p:ph type="subTitle" idx="1"/>
          </p:nvPr>
        </p:nvSpPr>
        <p:spPr>
          <a:xfrm>
            <a:off x="8372723" y="5545331"/>
            <a:ext cx="3202016" cy="6492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656"/>
              <a:buNone/>
            </a:pPr>
            <a:endParaRPr sz="18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9"/>
          <p:cNvSpPr/>
          <p:nvPr/>
        </p:nvSpPr>
        <p:spPr>
          <a:xfrm>
            <a:off x="0" y="0"/>
            <a:ext cx="7537703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82" name="Google Shape;82;p9"/>
          <p:cNvSpPr/>
          <p:nvPr/>
        </p:nvSpPr>
        <p:spPr>
          <a:xfrm>
            <a:off x="7537705" y="0"/>
            <a:ext cx="4654295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83;p9"/>
          <p:cNvSpPr txBox="1">
            <a:spLocks noGrp="1"/>
          </p:cNvSpPr>
          <p:nvPr>
            <p:ph type="ctrTitle"/>
          </p:nvPr>
        </p:nvSpPr>
        <p:spPr>
          <a:xfrm>
            <a:off x="7692925" y="863700"/>
            <a:ext cx="4346100" cy="199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Gill Sans"/>
              <a:buNone/>
            </a:pPr>
            <a:r>
              <a:rPr lang="en-US">
                <a:solidFill>
                  <a:schemeClr val="lt1"/>
                </a:solidFill>
              </a:rPr>
              <a:t>TAKING COLLEGE CLASSES</a:t>
            </a:r>
            <a:endParaRPr/>
          </a:p>
        </p:txBody>
      </p:sp>
      <p:sp>
        <p:nvSpPr>
          <p:cNvPr id="84" name="Google Shape;84;p9"/>
          <p:cNvSpPr txBox="1">
            <a:spLocks noGrp="1"/>
          </p:cNvSpPr>
          <p:nvPr>
            <p:ph type="subTitle" idx="1"/>
          </p:nvPr>
        </p:nvSpPr>
        <p:spPr>
          <a:xfrm>
            <a:off x="7914926" y="2769170"/>
            <a:ext cx="3511233" cy="33687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208"/>
              <a:buNone/>
            </a:pPr>
            <a:r>
              <a:rPr lang="en-US" sz="2400"/>
              <a:t>ED2GO- VETERINARY ASSISTANT, BLOGGING AND SOCIAL MEDIA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80"/>
              </a:spcBef>
              <a:spcAft>
                <a:spcPts val="0"/>
              </a:spcAft>
              <a:buSzPts val="2208"/>
              <a:buNone/>
            </a:pPr>
            <a:r>
              <a:rPr lang="en-US" sz="2400"/>
              <a:t>SW METRO- AGRICULTURAL CAREERS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80"/>
              </a:spcBef>
              <a:spcAft>
                <a:spcPts val="0"/>
              </a:spcAft>
              <a:buSzPts val="2208"/>
              <a:buNone/>
            </a:pPr>
            <a:r>
              <a:rPr lang="en-US" sz="2400"/>
              <a:t>RIDGEWATER COLLEGE – INTRO TO VETERINARY SCIENCES</a:t>
            </a:r>
            <a:endParaRPr/>
          </a:p>
        </p:txBody>
      </p:sp>
      <p:sp>
        <p:nvSpPr>
          <p:cNvPr id="85" name="Google Shape;85;p9"/>
          <p:cNvSpPr/>
          <p:nvPr/>
        </p:nvSpPr>
        <p:spPr>
          <a:xfrm>
            <a:off x="8109235" y="457200"/>
            <a:ext cx="3511233" cy="9143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6" name="Google Shape;86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2" y="0"/>
            <a:ext cx="7537702" cy="2047911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93800" y="3016824"/>
            <a:ext cx="1984938" cy="199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58925" y="5159938"/>
            <a:ext cx="5048250" cy="8858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9" name="Google Shape;89;p9"/>
          <p:cNvCxnSpPr/>
          <p:nvPr/>
        </p:nvCxnSpPr>
        <p:spPr>
          <a:xfrm rot="10800000">
            <a:off x="7077275" y="1991425"/>
            <a:ext cx="958200" cy="9135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90" name="Google Shape;90;p9"/>
          <p:cNvCxnSpPr>
            <a:stCxn id="84" idx="1"/>
            <a:endCxn id="87" idx="3"/>
          </p:cNvCxnSpPr>
          <p:nvPr/>
        </p:nvCxnSpPr>
        <p:spPr>
          <a:xfrm rot="10800000">
            <a:off x="4378826" y="4013740"/>
            <a:ext cx="3536100" cy="4398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91" name="Google Shape;91;p9"/>
          <p:cNvCxnSpPr>
            <a:endCxn id="88" idx="3"/>
          </p:cNvCxnSpPr>
          <p:nvPr/>
        </p:nvCxnSpPr>
        <p:spPr>
          <a:xfrm flipH="1">
            <a:off x="6107175" y="5270750"/>
            <a:ext cx="1913400" cy="332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0"/>
          <p:cNvSpPr/>
          <p:nvPr/>
        </p:nvSpPr>
        <p:spPr>
          <a:xfrm>
            <a:off x="0" y="1"/>
            <a:ext cx="12191999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97" name="Google Shape;97;p10"/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10"/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10"/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0" name="Google Shape;100;p10"/>
          <p:cNvPicPr preferRelativeResize="0"/>
          <p:nvPr/>
        </p:nvPicPr>
        <p:blipFill rotWithShape="1">
          <a:blip r:embed="rId3">
            <a:alphaModFix/>
          </a:blip>
          <a:srcRect l="5457" r="10130"/>
          <a:stretch/>
        </p:blipFill>
        <p:spPr>
          <a:xfrm>
            <a:off x="478172" y="601201"/>
            <a:ext cx="3671681" cy="5799600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01;p10"/>
          <p:cNvSpPr/>
          <p:nvPr/>
        </p:nvSpPr>
        <p:spPr>
          <a:xfrm>
            <a:off x="4246851" y="604757"/>
            <a:ext cx="7498616" cy="5796043"/>
          </a:xfrm>
          <a:prstGeom prst="rect">
            <a:avLst/>
          </a:prstGeom>
          <a:solidFill>
            <a:srgbClr val="46535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10"/>
          <p:cNvSpPr txBox="1">
            <a:spLocks noGrp="1"/>
          </p:cNvSpPr>
          <p:nvPr>
            <p:ph type="ctrTitle"/>
          </p:nvPr>
        </p:nvSpPr>
        <p:spPr>
          <a:xfrm>
            <a:off x="4579243" y="1419225"/>
            <a:ext cx="6798608" cy="20858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Gill Sans"/>
              <a:buNone/>
            </a:pPr>
            <a:r>
              <a:rPr lang="en-US" sz="4000">
                <a:solidFill>
                  <a:srgbClr val="FFFFFF"/>
                </a:solidFill>
              </a:rPr>
              <a:t>Attending a Pre College SUMMER PROGRAM</a:t>
            </a:r>
            <a:endParaRPr/>
          </a:p>
        </p:txBody>
      </p:sp>
      <p:sp>
        <p:nvSpPr>
          <p:cNvPr id="103" name="Google Shape;103;p10"/>
          <p:cNvSpPr txBox="1">
            <a:spLocks noGrp="1"/>
          </p:cNvSpPr>
          <p:nvPr>
            <p:ph type="subTitle" idx="1"/>
          </p:nvPr>
        </p:nvSpPr>
        <p:spPr>
          <a:xfrm>
            <a:off x="5425103" y="3606814"/>
            <a:ext cx="3237600" cy="155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656"/>
              <a:buNone/>
            </a:pPr>
            <a:r>
              <a:rPr lang="en-US" sz="1800">
                <a:solidFill>
                  <a:srgbClr val="FFFFFF"/>
                </a:solidFill>
              </a:rPr>
              <a:t>Edgewood College</a:t>
            </a:r>
            <a:endParaRPr sz="1800"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656"/>
              <a:buNone/>
            </a:pPr>
            <a:r>
              <a:rPr lang="en-US" sz="1800">
                <a:solidFill>
                  <a:srgbClr val="FFFFFF"/>
                </a:solidFill>
              </a:rPr>
              <a:t>One week college experience</a:t>
            </a:r>
            <a:endParaRPr sz="1800"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656"/>
              <a:buNone/>
            </a:pPr>
            <a:r>
              <a:rPr lang="en-US" sz="1800">
                <a:solidFill>
                  <a:srgbClr val="FFFFFF"/>
                </a:solidFill>
              </a:rPr>
              <a:t>Madison, WI</a:t>
            </a:r>
            <a:endParaRPr sz="18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1"/>
          <p:cNvSpPr/>
          <p:nvPr/>
        </p:nvSpPr>
        <p:spPr>
          <a:xfrm>
            <a:off x="0" y="1"/>
            <a:ext cx="12191999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09" name="Google Shape;109;p11"/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10;p11"/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11;p11"/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12" name="Google Shape;112;p11"/>
          <p:cNvPicPr preferRelativeResize="0"/>
          <p:nvPr/>
        </p:nvPicPr>
        <p:blipFill rotWithShape="1">
          <a:blip r:embed="rId3">
            <a:alphaModFix/>
          </a:blip>
          <a:srcRect t="649" r="-3" b="10894"/>
          <a:stretch/>
        </p:blipFill>
        <p:spPr>
          <a:xfrm>
            <a:off x="478172" y="601201"/>
            <a:ext cx="3671681" cy="5799600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Google Shape;113;p11"/>
          <p:cNvSpPr/>
          <p:nvPr/>
        </p:nvSpPr>
        <p:spPr>
          <a:xfrm>
            <a:off x="4246851" y="604757"/>
            <a:ext cx="7498616" cy="5796043"/>
          </a:xfrm>
          <a:prstGeom prst="rect">
            <a:avLst/>
          </a:prstGeom>
          <a:solidFill>
            <a:srgbClr val="46535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14;p11"/>
          <p:cNvSpPr txBox="1">
            <a:spLocks noGrp="1"/>
          </p:cNvSpPr>
          <p:nvPr>
            <p:ph type="ctrTitle"/>
          </p:nvPr>
        </p:nvSpPr>
        <p:spPr>
          <a:xfrm>
            <a:off x="4579243" y="1419225"/>
            <a:ext cx="6798608" cy="20858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Gill Sans"/>
              <a:buNone/>
            </a:pPr>
            <a:r>
              <a:rPr lang="en-US" sz="4000">
                <a:solidFill>
                  <a:srgbClr val="FFFFFF"/>
                </a:solidFill>
              </a:rPr>
              <a:t>MANAGING MY CALENDAR</a:t>
            </a:r>
            <a:endParaRPr/>
          </a:p>
        </p:txBody>
      </p:sp>
      <p:sp>
        <p:nvSpPr>
          <p:cNvPr id="115" name="Google Shape;115;p11"/>
          <p:cNvSpPr txBox="1">
            <a:spLocks noGrp="1"/>
          </p:cNvSpPr>
          <p:nvPr>
            <p:ph type="subTitle" idx="1"/>
          </p:nvPr>
        </p:nvSpPr>
        <p:spPr>
          <a:xfrm>
            <a:off x="4579243" y="3687031"/>
            <a:ext cx="6798608" cy="15517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656"/>
              <a:buNone/>
            </a:pPr>
            <a:r>
              <a:rPr lang="en-US" sz="1800">
                <a:solidFill>
                  <a:srgbClr val="FFFFFF"/>
                </a:solidFill>
              </a:rPr>
              <a:t>INDEPENDENTLY MANAGING MY TIME</a:t>
            </a:r>
            <a:endParaRPr/>
          </a:p>
          <a:p>
            <a:pPr marL="0" lvl="0" indent="0" algn="l" rtl="0">
              <a:spcBef>
                <a:spcPts val="960"/>
              </a:spcBef>
              <a:spcAft>
                <a:spcPts val="0"/>
              </a:spcAft>
              <a:buSzPts val="1656"/>
              <a:buNone/>
            </a:pPr>
            <a:r>
              <a:rPr lang="en-US" sz="1800">
                <a:solidFill>
                  <a:srgbClr val="FFFFFF"/>
                </a:solidFill>
              </a:rPr>
              <a:t>GETTING UP IN THE MORNING </a:t>
            </a:r>
            <a:endParaRPr/>
          </a:p>
          <a:p>
            <a:pPr marL="0" lvl="0" indent="0" algn="l" rtl="0">
              <a:spcBef>
                <a:spcPts val="960"/>
              </a:spcBef>
              <a:spcAft>
                <a:spcPts val="0"/>
              </a:spcAft>
              <a:buSzPts val="1656"/>
              <a:buNone/>
            </a:pPr>
            <a:r>
              <a:rPr lang="en-US" sz="1800">
                <a:solidFill>
                  <a:srgbClr val="FFFFFF"/>
                </a:solidFill>
              </a:rPr>
              <a:t>BEING READY ON TIME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5"/>
          <p:cNvSpPr/>
          <p:nvPr/>
        </p:nvSpPr>
        <p:spPr>
          <a:xfrm>
            <a:off x="-105104" y="0"/>
            <a:ext cx="12297103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42" name="Google Shape;42;p5"/>
          <p:cNvSpPr/>
          <p:nvPr/>
        </p:nvSpPr>
        <p:spPr>
          <a:xfrm>
            <a:off x="753883" y="1661699"/>
            <a:ext cx="3703320" cy="94997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44;p5"/>
          <p:cNvSpPr txBox="1">
            <a:spLocks noGrp="1"/>
          </p:cNvSpPr>
          <p:nvPr>
            <p:ph type="ctrTitle"/>
          </p:nvPr>
        </p:nvSpPr>
        <p:spPr>
          <a:xfrm>
            <a:off x="454948" y="1545871"/>
            <a:ext cx="5535949" cy="267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Gill Sans"/>
              <a:buNone/>
            </a:pPr>
            <a:r>
              <a:rPr lang="en-US" b="1" dirty="0">
                <a:solidFill>
                  <a:schemeClr val="lt1"/>
                </a:solidFill>
                <a:latin typeface="Tw Cen MT" panose="020B0602020104020603" pitchFamily="34" charset="77"/>
              </a:rPr>
              <a:t>Pathways Through College:</a:t>
            </a:r>
            <a:br>
              <a:rPr lang="en-US" b="1" dirty="0">
                <a:solidFill>
                  <a:schemeClr val="lt1"/>
                </a:solidFill>
                <a:latin typeface="Tw Cen MT" panose="020B0602020104020603" pitchFamily="34" charset="77"/>
              </a:rPr>
            </a:br>
            <a:r>
              <a:rPr lang="en-US" sz="3400" dirty="0">
                <a:solidFill>
                  <a:schemeClr val="lt1"/>
                </a:solidFill>
                <a:latin typeface="Tw Cen MT" panose="020B0602020104020603" pitchFamily="34" charset="77"/>
              </a:rPr>
              <a:t>The Journey of Antonio Pursuing His Goals</a:t>
            </a:r>
            <a:br>
              <a:rPr lang="en-US" sz="3400" dirty="0">
                <a:solidFill>
                  <a:schemeClr val="lt1"/>
                </a:solidFill>
                <a:latin typeface="Tw Cen MT" panose="020B0602020104020603" pitchFamily="34" charset="77"/>
              </a:rPr>
            </a:br>
            <a:endParaRPr sz="3400" dirty="0">
              <a:latin typeface="Tw Cen MT" panose="020B0602020104020603" pitchFamily="34" charset="77"/>
            </a:endParaRPr>
          </a:p>
        </p:txBody>
      </p:sp>
      <p:sp>
        <p:nvSpPr>
          <p:cNvPr id="45" name="Google Shape;45;p5"/>
          <p:cNvSpPr txBox="1">
            <a:spLocks noGrp="1"/>
          </p:cNvSpPr>
          <p:nvPr>
            <p:ph type="subTitle" idx="1"/>
          </p:nvPr>
        </p:nvSpPr>
        <p:spPr>
          <a:xfrm>
            <a:off x="454948" y="4753889"/>
            <a:ext cx="5116512" cy="442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SzPts val="1472"/>
              <a:buNone/>
            </a:pPr>
            <a:r>
              <a:rPr lang="en-US" dirty="0"/>
              <a:t>PRESENTED BY ANTONIO E. CONTRERAS</a:t>
            </a:r>
            <a:endParaRPr dirty="0"/>
          </a:p>
        </p:txBody>
      </p:sp>
      <p:pic>
        <p:nvPicPr>
          <p:cNvPr id="3" name="Picture 2" descr="A person in a suit standing in front of a building&#10;&#10;Description automatically generated">
            <a:extLst>
              <a:ext uri="{FF2B5EF4-FFF2-40B4-BE49-F238E27FC236}">
                <a16:creationId xmlns:a16="http://schemas.microsoft.com/office/drawing/2014/main" id="{4F65B427-A08D-7246-9808-EE7F8F57F9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5025" y="381000"/>
            <a:ext cx="4762500" cy="6096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34713C1-85F9-2F42-B55E-60ADB48485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9376" y="5364882"/>
            <a:ext cx="1862950" cy="874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149409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1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Gill Sans"/>
              <a:buNone/>
            </a:pPr>
            <a:endParaRPr sz="1800" b="0" i="0" u="none" strike="noStrike" cap="none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21" name="Google Shape;121;p12"/>
          <p:cNvSpPr/>
          <p:nvPr/>
        </p:nvSpPr>
        <p:spPr>
          <a:xfrm>
            <a:off x="0" y="68150"/>
            <a:ext cx="12192000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22;p12"/>
          <p:cNvSpPr txBox="1">
            <a:spLocks noGrp="1"/>
          </p:cNvSpPr>
          <p:nvPr>
            <p:ph type="ctrTitle"/>
          </p:nvPr>
        </p:nvSpPr>
        <p:spPr>
          <a:xfrm>
            <a:off x="7606900" y="678154"/>
            <a:ext cx="4515900" cy="193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Gill Sans"/>
              <a:buNone/>
            </a:pPr>
            <a:r>
              <a:rPr lang="en-US" sz="3000">
                <a:solidFill>
                  <a:schemeClr val="lt1"/>
                </a:solidFill>
              </a:rPr>
              <a:t>TAKING CARE OF MYSELF</a:t>
            </a:r>
            <a:endParaRPr sz="3000"/>
          </a:p>
        </p:txBody>
      </p:sp>
      <p:sp>
        <p:nvSpPr>
          <p:cNvPr id="123" name="Google Shape;123;p12"/>
          <p:cNvSpPr txBox="1">
            <a:spLocks noGrp="1"/>
          </p:cNvSpPr>
          <p:nvPr>
            <p:ph type="subTitle" idx="1"/>
          </p:nvPr>
        </p:nvSpPr>
        <p:spPr>
          <a:xfrm>
            <a:off x="8040050" y="2231287"/>
            <a:ext cx="3511200" cy="412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748"/>
              <a:buNone/>
            </a:pPr>
            <a:r>
              <a:rPr lang="en-US" sz="1900"/>
              <a:t>Healthy eating </a:t>
            </a:r>
            <a:endParaRPr sz="190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748"/>
              <a:buNone/>
            </a:pPr>
            <a:endParaRPr sz="190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748"/>
              <a:buNone/>
            </a:pPr>
            <a:r>
              <a:rPr lang="en-US" sz="1900"/>
              <a:t>Cooking</a:t>
            </a:r>
            <a:endParaRPr sz="190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748"/>
              <a:buNone/>
            </a:pPr>
            <a:endParaRPr sz="190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748"/>
              <a:buNone/>
            </a:pPr>
            <a:r>
              <a:rPr lang="en-US" sz="1900"/>
              <a:t>Exercising</a:t>
            </a:r>
            <a:endParaRPr sz="190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748"/>
              <a:buNone/>
            </a:pPr>
            <a:endParaRPr sz="190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748"/>
              <a:buNone/>
            </a:pPr>
            <a:r>
              <a:rPr lang="en-US" sz="1900"/>
              <a:t>Shopping</a:t>
            </a:r>
            <a:endParaRPr sz="240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748"/>
              <a:buNone/>
            </a:pPr>
            <a:r>
              <a:rPr lang="en-US" sz="1900"/>
              <a:t>  FOOD AND SNACKS 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980"/>
              </a:spcBef>
              <a:spcAft>
                <a:spcPts val="0"/>
              </a:spcAft>
              <a:buSzPts val="1748"/>
              <a:buNone/>
            </a:pPr>
            <a:r>
              <a:rPr lang="en-US" sz="1900"/>
              <a:t>  PERSONAL HYGIENE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980"/>
              </a:spcBef>
              <a:spcAft>
                <a:spcPts val="0"/>
              </a:spcAft>
              <a:buSzPts val="1748"/>
              <a:buNone/>
            </a:pPr>
            <a:r>
              <a:rPr lang="en-US" sz="1900"/>
              <a:t>  CLOTHING</a:t>
            </a:r>
            <a:endParaRPr sz="1900"/>
          </a:p>
          <a:p>
            <a:pPr marL="0" lvl="0" indent="0" algn="l" rtl="0">
              <a:lnSpc>
                <a:spcPct val="90000"/>
              </a:lnSpc>
              <a:spcBef>
                <a:spcPts val="980"/>
              </a:spcBef>
              <a:spcAft>
                <a:spcPts val="0"/>
              </a:spcAft>
              <a:buSzPts val="1748"/>
              <a:buNone/>
            </a:pPr>
            <a:r>
              <a:rPr lang="en-US" sz="1900"/>
              <a:t>Laundry</a:t>
            </a:r>
            <a:endParaRPr sz="1900"/>
          </a:p>
          <a:p>
            <a:pPr marL="0" lvl="0" indent="0" algn="l" rtl="0">
              <a:lnSpc>
                <a:spcPct val="90000"/>
              </a:lnSpc>
              <a:spcBef>
                <a:spcPts val="980"/>
              </a:spcBef>
              <a:spcAft>
                <a:spcPts val="0"/>
              </a:spcAft>
              <a:buSzPts val="1748"/>
              <a:buNone/>
            </a:pPr>
            <a:r>
              <a:rPr lang="en-US" sz="1900"/>
              <a:t>Making appointments</a:t>
            </a:r>
            <a:endParaRPr sz="1900"/>
          </a:p>
          <a:p>
            <a:pPr marL="0" lvl="0" indent="0" algn="l" rtl="0">
              <a:lnSpc>
                <a:spcPct val="90000"/>
              </a:lnSpc>
              <a:spcBef>
                <a:spcPts val="980"/>
              </a:spcBef>
              <a:spcAft>
                <a:spcPts val="0"/>
              </a:spcAft>
              <a:buSzPts val="1748"/>
              <a:buNone/>
            </a:pPr>
            <a:endParaRPr sz="1900"/>
          </a:p>
        </p:txBody>
      </p:sp>
      <p:sp>
        <p:nvSpPr>
          <p:cNvPr id="124" name="Google Shape;124;p12"/>
          <p:cNvSpPr/>
          <p:nvPr/>
        </p:nvSpPr>
        <p:spPr>
          <a:xfrm>
            <a:off x="8109235" y="457200"/>
            <a:ext cx="3511233" cy="9143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25" name="Google Shape;125;p12"/>
          <p:cNvPicPr preferRelativeResize="0"/>
          <p:nvPr/>
        </p:nvPicPr>
        <p:blipFill rotWithShape="1">
          <a:blip r:embed="rId3">
            <a:alphaModFix/>
          </a:blip>
          <a:srcRect l="9227" t="16304" r="15323" b="12124"/>
          <a:stretch/>
        </p:blipFill>
        <p:spPr>
          <a:xfrm>
            <a:off x="5959216" y="160400"/>
            <a:ext cx="1771127" cy="12600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12"/>
          <p:cNvPicPr preferRelativeResize="0"/>
          <p:nvPr/>
        </p:nvPicPr>
        <p:blipFill rotWithShape="1">
          <a:blip r:embed="rId4">
            <a:alphaModFix/>
          </a:blip>
          <a:srcRect l="-600" t="9140" r="9666" b="12131"/>
          <a:stretch/>
        </p:blipFill>
        <p:spPr>
          <a:xfrm>
            <a:off x="4188100" y="215412"/>
            <a:ext cx="1771127" cy="115004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1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37250" y="166848"/>
            <a:ext cx="1567799" cy="12471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12"/>
          <p:cNvPicPr preferRelativeResize="0"/>
          <p:nvPr/>
        </p:nvPicPr>
        <p:blipFill rotWithShape="1">
          <a:blip r:embed="rId6">
            <a:alphaModFix/>
          </a:blip>
          <a:srcRect l="7182" t="-2375" r="19152" b="16633"/>
          <a:stretch/>
        </p:blipFill>
        <p:spPr>
          <a:xfrm>
            <a:off x="2222140" y="62650"/>
            <a:ext cx="1848848" cy="1455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1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95623" y="1640708"/>
            <a:ext cx="1567799" cy="1455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p1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461194" y="3616771"/>
            <a:ext cx="2587651" cy="1940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12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378563" y="1640688"/>
            <a:ext cx="2587645" cy="1455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12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36900" y="3322950"/>
            <a:ext cx="2085250" cy="2780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1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Gill Sans"/>
              <a:buNone/>
            </a:pPr>
            <a:endParaRPr sz="1800" b="0" i="0" u="none" strike="noStrike" cap="none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38" name="Google Shape;138;p1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39;p13"/>
          <p:cNvSpPr txBox="1">
            <a:spLocks noGrp="1"/>
          </p:cNvSpPr>
          <p:nvPr>
            <p:ph type="ctrTitle"/>
          </p:nvPr>
        </p:nvSpPr>
        <p:spPr>
          <a:xfrm>
            <a:off x="8109235" y="863695"/>
            <a:ext cx="3511233" cy="37799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Gill Sans"/>
              <a:buNone/>
            </a:pPr>
            <a:r>
              <a:rPr lang="en-US">
                <a:solidFill>
                  <a:schemeClr val="lt1"/>
                </a:solidFill>
              </a:rPr>
              <a:t>TAKING CARE OF MY HEARING AIDS</a:t>
            </a:r>
            <a:endParaRPr/>
          </a:p>
        </p:txBody>
      </p:sp>
      <p:sp>
        <p:nvSpPr>
          <p:cNvPr id="140" name="Google Shape;140;p13"/>
          <p:cNvSpPr/>
          <p:nvPr/>
        </p:nvSpPr>
        <p:spPr>
          <a:xfrm>
            <a:off x="8109235" y="457200"/>
            <a:ext cx="3511233" cy="9143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41" name="Google Shape;141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7452953" cy="6857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14"/>
          <p:cNvSpPr txBox="1">
            <a:spLocks noGrp="1"/>
          </p:cNvSpPr>
          <p:nvPr>
            <p:ph type="ctrTitle"/>
          </p:nvPr>
        </p:nvSpPr>
        <p:spPr>
          <a:xfrm>
            <a:off x="0" y="714650"/>
            <a:ext cx="11367900" cy="178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Gill Sans"/>
              <a:buNone/>
            </a:pPr>
            <a:r>
              <a:rPr lang="en-US" sz="4000">
                <a:solidFill>
                  <a:schemeClr val="dk1"/>
                </a:solidFill>
              </a:rPr>
              <a:t>WORKING AND INTERNSHIPS </a:t>
            </a:r>
            <a:endParaRPr sz="4000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Gill Sans"/>
              <a:buNone/>
            </a:pPr>
            <a:r>
              <a:rPr lang="en-US" sz="4000">
                <a:solidFill>
                  <a:schemeClr val="dk1"/>
                </a:solidFill>
              </a:rPr>
              <a:t>Exploring Interests and strengths</a:t>
            </a:r>
            <a:endParaRPr sz="4000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Gill Sans"/>
              <a:buNone/>
            </a:pPr>
            <a:r>
              <a:rPr lang="en-US" sz="4000">
                <a:solidFill>
                  <a:schemeClr val="dk1"/>
                </a:solidFill>
              </a:rPr>
              <a:t>Volunteering</a:t>
            </a:r>
            <a:endParaRPr sz="40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Gill Sans"/>
              <a:buNone/>
            </a:pPr>
            <a:endParaRPr sz="40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Gill Sans"/>
              <a:buNone/>
            </a:pPr>
            <a:endParaRPr sz="4000">
              <a:solidFill>
                <a:schemeClr val="dk1"/>
              </a:solidFill>
            </a:endParaRPr>
          </a:p>
        </p:txBody>
      </p:sp>
      <p:sp>
        <p:nvSpPr>
          <p:cNvPr id="147" name="Google Shape;147;p14"/>
          <p:cNvSpPr txBox="1">
            <a:spLocks noGrp="1"/>
          </p:cNvSpPr>
          <p:nvPr>
            <p:ph type="subTitle" idx="1"/>
          </p:nvPr>
        </p:nvSpPr>
        <p:spPr>
          <a:xfrm>
            <a:off x="581194" y="2495445"/>
            <a:ext cx="10993546" cy="5903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472"/>
              <a:buNone/>
            </a:pPr>
            <a:r>
              <a:rPr lang="en-US" sz="2400"/>
              <a:t>Gale Woods Farm                        Padraig’s Place </a:t>
            </a:r>
            <a:endParaRPr sz="2400"/>
          </a:p>
        </p:txBody>
      </p:sp>
      <p:pic>
        <p:nvPicPr>
          <p:cNvPr id="148" name="Google Shape;148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6000" y="3085775"/>
            <a:ext cx="2583100" cy="3308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14"/>
          <p:cNvPicPr preferRelativeResize="0"/>
          <p:nvPr/>
        </p:nvPicPr>
        <p:blipFill rotWithShape="1">
          <a:blip r:embed="rId4">
            <a:alphaModFix/>
          </a:blip>
          <a:srcRect r="19858"/>
          <a:stretch/>
        </p:blipFill>
        <p:spPr>
          <a:xfrm>
            <a:off x="9225375" y="3085775"/>
            <a:ext cx="2481425" cy="33086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334199" y="3085775"/>
            <a:ext cx="3141243" cy="33086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15"/>
          <p:cNvSpPr txBox="1">
            <a:spLocks noGrp="1"/>
          </p:cNvSpPr>
          <p:nvPr>
            <p:ph type="ctrTitle"/>
          </p:nvPr>
        </p:nvSpPr>
        <p:spPr>
          <a:xfrm>
            <a:off x="226000" y="637275"/>
            <a:ext cx="11367900" cy="178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Gill Sans"/>
              <a:buNone/>
            </a:pPr>
            <a:r>
              <a:rPr lang="en-US" sz="4000">
                <a:solidFill>
                  <a:schemeClr val="dk1"/>
                </a:solidFill>
              </a:rPr>
              <a:t>WORKING AND INTERNSHIPS </a:t>
            </a:r>
            <a:endParaRPr sz="4000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Gill Sans"/>
              <a:buNone/>
            </a:pPr>
            <a:r>
              <a:rPr lang="en-US" sz="4000">
                <a:solidFill>
                  <a:schemeClr val="dk1"/>
                </a:solidFill>
              </a:rPr>
              <a:t> Exploring Interests and strengths</a:t>
            </a:r>
            <a:endParaRPr sz="4000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Gill Sans"/>
              <a:buNone/>
            </a:pPr>
            <a:r>
              <a:rPr lang="en-US" sz="4000">
                <a:solidFill>
                  <a:schemeClr val="dk1"/>
                </a:solidFill>
              </a:rPr>
              <a:t>Internships</a:t>
            </a:r>
            <a:endParaRPr sz="4000">
              <a:solidFill>
                <a:schemeClr val="dk1"/>
              </a:solidFill>
            </a:endParaRPr>
          </a:p>
        </p:txBody>
      </p:sp>
      <p:pic>
        <p:nvPicPr>
          <p:cNvPr id="156" name="Google Shape;156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9600" y="3085775"/>
            <a:ext cx="2791700" cy="3322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15"/>
          <p:cNvPicPr preferRelativeResize="0"/>
          <p:nvPr/>
        </p:nvPicPr>
        <p:blipFill rotWithShape="1">
          <a:blip r:embed="rId4">
            <a:alphaModFix/>
          </a:blip>
          <a:srcRect t="8747" b="41352"/>
          <a:stretch/>
        </p:blipFill>
        <p:spPr>
          <a:xfrm>
            <a:off x="9054725" y="3427163"/>
            <a:ext cx="2596050" cy="2639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p15"/>
          <p:cNvPicPr preferRelativeResize="0"/>
          <p:nvPr/>
        </p:nvPicPr>
        <p:blipFill rotWithShape="1">
          <a:blip r:embed="rId5">
            <a:alphaModFix/>
          </a:blip>
          <a:srcRect l="3580" t="14118" r="-3579" b="16296"/>
          <a:stretch/>
        </p:blipFill>
        <p:spPr>
          <a:xfrm>
            <a:off x="6745275" y="3207275"/>
            <a:ext cx="2023701" cy="2518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612100" y="3117151"/>
            <a:ext cx="2367226" cy="31563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16"/>
          <p:cNvSpPr txBox="1">
            <a:spLocks noGrp="1"/>
          </p:cNvSpPr>
          <p:nvPr>
            <p:ph type="ctrTitle"/>
          </p:nvPr>
        </p:nvSpPr>
        <p:spPr>
          <a:xfrm>
            <a:off x="311392" y="1610756"/>
            <a:ext cx="10993500" cy="147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3600"/>
              <a:buFont typeface="Gill Sans"/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3600"/>
              <a:buFont typeface="Gill Sans"/>
              <a:buNone/>
            </a:pPr>
            <a:endParaRPr/>
          </a:p>
        </p:txBody>
      </p:sp>
      <p:sp>
        <p:nvSpPr>
          <p:cNvPr id="165" name="Google Shape;165;p16"/>
          <p:cNvSpPr txBox="1">
            <a:spLocks noGrp="1"/>
          </p:cNvSpPr>
          <p:nvPr>
            <p:ph type="subTitle" idx="1"/>
          </p:nvPr>
        </p:nvSpPr>
        <p:spPr>
          <a:xfrm>
            <a:off x="581194" y="2495445"/>
            <a:ext cx="10993546" cy="5903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472"/>
              <a:buNone/>
            </a:pPr>
            <a:r>
              <a:rPr lang="en-US"/>
              <a:t>A Backyard Farm</a:t>
            </a:r>
            <a:endParaRPr sz="2400"/>
          </a:p>
        </p:txBody>
      </p:sp>
      <p:pic>
        <p:nvPicPr>
          <p:cNvPr id="166" name="Google Shape;166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2250" y="3085775"/>
            <a:ext cx="2985876" cy="3262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197125" y="3085775"/>
            <a:ext cx="4507348" cy="3262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p16"/>
          <p:cNvPicPr preferRelativeResize="0"/>
          <p:nvPr/>
        </p:nvPicPr>
        <p:blipFill rotWithShape="1">
          <a:blip r:embed="rId5">
            <a:alphaModFix/>
          </a:blip>
          <a:srcRect t="13011" b="-1226"/>
          <a:stretch/>
        </p:blipFill>
        <p:spPr>
          <a:xfrm>
            <a:off x="4243175" y="3085775"/>
            <a:ext cx="2168926" cy="3158676"/>
          </a:xfrm>
          <a:prstGeom prst="rect">
            <a:avLst/>
          </a:prstGeom>
          <a:noFill/>
          <a:ln>
            <a:noFill/>
          </a:ln>
        </p:spPr>
      </p:pic>
      <p:sp>
        <p:nvSpPr>
          <p:cNvPr id="169" name="Google Shape;169;p16"/>
          <p:cNvSpPr txBox="1">
            <a:spLocks noGrp="1"/>
          </p:cNvSpPr>
          <p:nvPr>
            <p:ph type="ctrTitle"/>
          </p:nvPr>
        </p:nvSpPr>
        <p:spPr>
          <a:xfrm>
            <a:off x="226013" y="637275"/>
            <a:ext cx="11367900" cy="178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Gill Sans"/>
              <a:buNone/>
            </a:pPr>
            <a:r>
              <a:rPr lang="en-US" sz="4000">
                <a:solidFill>
                  <a:schemeClr val="dk1"/>
                </a:solidFill>
              </a:rPr>
              <a:t>WORKING AND INTERNSHIPS </a:t>
            </a:r>
            <a:endParaRPr sz="4000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Gill Sans"/>
              <a:buNone/>
            </a:pPr>
            <a:r>
              <a:rPr lang="en-US" sz="4000">
                <a:solidFill>
                  <a:schemeClr val="dk1"/>
                </a:solidFill>
              </a:rPr>
              <a:t> Exploring Interests and strengths</a:t>
            </a:r>
            <a:endParaRPr sz="4000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Gill Sans"/>
              <a:buNone/>
            </a:pPr>
            <a:r>
              <a:rPr lang="en-US" sz="4000">
                <a:solidFill>
                  <a:schemeClr val="dk1"/>
                </a:solidFill>
              </a:rPr>
              <a:t>Employment</a:t>
            </a:r>
            <a:endParaRPr sz="40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589B672-B14B-AB45-8F16-12551035D3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799" y="961507"/>
            <a:ext cx="2895600" cy="13589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16D3F02-9A7E-6F43-9311-34BAA01BD8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54895" y="599853"/>
            <a:ext cx="2082209" cy="208220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2ADC08C-948B-724D-B55D-4CBE7A499B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24798" y="0"/>
            <a:ext cx="3281917" cy="3281917"/>
          </a:xfrm>
          <a:prstGeom prst="rect">
            <a:avLst/>
          </a:prstGeom>
        </p:spPr>
      </p:pic>
      <p:pic>
        <p:nvPicPr>
          <p:cNvPr id="10" name="Picture 9" descr="A person smiling for the camera&#10;&#10;Description automatically generated">
            <a:extLst>
              <a:ext uri="{FF2B5EF4-FFF2-40B4-BE49-F238E27FC236}">
                <a16:creationId xmlns:a16="http://schemas.microsoft.com/office/drawing/2014/main" id="{0C25F90C-A435-6642-8061-475538AD7ED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73866" y="3091784"/>
            <a:ext cx="3062177" cy="3062177"/>
          </a:xfrm>
          <a:prstGeom prst="rect">
            <a:avLst/>
          </a:prstGeom>
        </p:spPr>
      </p:pic>
      <p:pic>
        <p:nvPicPr>
          <p:cNvPr id="12" name="Picture 11" descr="A person standing posing for the camera&#10;&#10;Description automatically generated">
            <a:extLst>
              <a:ext uri="{FF2B5EF4-FFF2-40B4-BE49-F238E27FC236}">
                <a16:creationId xmlns:a16="http://schemas.microsoft.com/office/drawing/2014/main" id="{D036A043-0B2E-3641-B45D-6C14F48BBEB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36989" y="3091783"/>
            <a:ext cx="5210777" cy="3067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4966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9" name="Picture 8" descr="A person smiling for the camera&#10;&#10;Description automatically generated">
            <a:extLst>
              <a:ext uri="{FF2B5EF4-FFF2-40B4-BE49-F238E27FC236}">
                <a16:creationId xmlns:a16="http://schemas.microsoft.com/office/drawing/2014/main" id="{A438B802-9E32-7D42-BCD0-78905D3EB22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865" r="9942"/>
          <a:stretch/>
        </p:blipFill>
        <p:spPr>
          <a:xfrm>
            <a:off x="17205" y="855921"/>
            <a:ext cx="3478480" cy="5146158"/>
          </a:xfrm>
          <a:prstGeom prst="rect">
            <a:avLst/>
          </a:prstGeom>
          <a:effectLst/>
        </p:spPr>
      </p:pic>
      <p:pic>
        <p:nvPicPr>
          <p:cNvPr id="13" name="Picture 12" descr="A person walking on a beach&#10;&#10;Description automatically generated">
            <a:extLst>
              <a:ext uri="{FF2B5EF4-FFF2-40B4-BE49-F238E27FC236}">
                <a16:creationId xmlns:a16="http://schemas.microsoft.com/office/drawing/2014/main" id="{F52CC806-F5E2-C847-9041-B46AF27D1A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12890" y="381000"/>
            <a:ext cx="3467100" cy="6096000"/>
          </a:xfrm>
          <a:prstGeom prst="rect">
            <a:avLst/>
          </a:prstGeom>
        </p:spPr>
      </p:pic>
      <p:pic>
        <p:nvPicPr>
          <p:cNvPr id="15" name="Picture 14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38701C0E-02B0-554E-A5E3-4B4D17B1F7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79989" y="1458783"/>
            <a:ext cx="5194805" cy="4123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23644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3409C48-DFC4-9442-A541-36AC46D3DD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76" y="653162"/>
            <a:ext cx="3071681" cy="172782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CB54D47-9E87-E042-B78C-0F4D2F5196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7774" y="653162"/>
            <a:ext cx="2237781" cy="99954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4812242-95FD-734D-BCBD-326C45A652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92062" y="5124582"/>
            <a:ext cx="3501360" cy="100509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654BF3B-5246-6840-B78F-370FAA9CD93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9730" y="2918612"/>
            <a:ext cx="2565114" cy="152520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E868974-A718-EB49-AE5F-5EB75DD6B12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8578" y="4477017"/>
            <a:ext cx="3063063" cy="1801802"/>
          </a:xfrm>
          <a:prstGeom prst="rect">
            <a:avLst/>
          </a:prstGeom>
        </p:spPr>
      </p:pic>
      <p:pic>
        <p:nvPicPr>
          <p:cNvPr id="13" name="Picture 12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2E85A000-2EBD-8A4E-9489-E324464D541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37968" y="1169648"/>
            <a:ext cx="2904456" cy="3697982"/>
          </a:xfrm>
          <a:prstGeom prst="rect">
            <a:avLst/>
          </a:prstGeom>
        </p:spPr>
      </p:pic>
      <p:pic>
        <p:nvPicPr>
          <p:cNvPr id="15" name="Picture 14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241F5F71-52B4-5846-B722-E900B734658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50492" y="3286201"/>
            <a:ext cx="3891516" cy="2918637"/>
          </a:xfrm>
          <a:prstGeom prst="rect">
            <a:avLst/>
          </a:prstGeom>
        </p:spPr>
      </p:pic>
      <p:pic>
        <p:nvPicPr>
          <p:cNvPr id="17" name="Picture 16" descr="A couple of people posing for the camera&#10;&#10;Description automatically generated">
            <a:extLst>
              <a:ext uri="{FF2B5EF4-FFF2-40B4-BE49-F238E27FC236}">
                <a16:creationId xmlns:a16="http://schemas.microsoft.com/office/drawing/2014/main" id="{2ABE0149-3ACD-DA4B-A4C7-7EDAAA4D672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290740" y="584128"/>
            <a:ext cx="3836418" cy="2573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1725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lang="en-US" sz="1800" b="1" dirty="0">
              <a:solidFill>
                <a:srgbClr val="00B0F0"/>
              </a:solidFill>
              <a:latin typeface="Tw Cen MT" panose="020B0602020104020603" pitchFamily="34" charset="77"/>
            </a:endParaRPr>
          </a:p>
        </p:txBody>
      </p:sp>
      <p:pic>
        <p:nvPicPr>
          <p:cNvPr id="3" name="Graphic 2" descr="Group">
            <a:extLst>
              <a:ext uri="{FF2B5EF4-FFF2-40B4-BE49-F238E27FC236}">
                <a16:creationId xmlns:a16="http://schemas.microsoft.com/office/drawing/2014/main" id="{B1699A4D-4317-8F43-A72E-A6A4425831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96039" y="2160180"/>
            <a:ext cx="2271824" cy="2271824"/>
          </a:xfrm>
          <a:prstGeom prst="rect">
            <a:avLst/>
          </a:prstGeom>
        </p:spPr>
      </p:pic>
      <p:pic>
        <p:nvPicPr>
          <p:cNvPr id="5" name="Graphic 4" descr="Family with two children">
            <a:extLst>
              <a:ext uri="{FF2B5EF4-FFF2-40B4-BE49-F238E27FC236}">
                <a16:creationId xmlns:a16="http://schemas.microsoft.com/office/drawing/2014/main" id="{9897BDBF-48B7-D64C-A837-C96852E778F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954868" y="2160180"/>
            <a:ext cx="2172586" cy="2172586"/>
          </a:xfrm>
          <a:prstGeom prst="rect">
            <a:avLst/>
          </a:prstGeom>
        </p:spPr>
      </p:pic>
      <p:pic>
        <p:nvPicPr>
          <p:cNvPr id="11" name="Graphic 10" descr="House">
            <a:extLst>
              <a:ext uri="{FF2B5EF4-FFF2-40B4-BE49-F238E27FC236}">
                <a16:creationId xmlns:a16="http://schemas.microsoft.com/office/drawing/2014/main" id="{F7DBE5A7-4806-9949-8285-45AC8F2D862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714459" y="2374605"/>
            <a:ext cx="1632096" cy="1632096"/>
          </a:xfrm>
          <a:prstGeom prst="rect">
            <a:avLst/>
          </a:prstGeom>
        </p:spPr>
      </p:pic>
      <p:pic>
        <p:nvPicPr>
          <p:cNvPr id="14" name="Graphic 13" descr="Office worker">
            <a:extLst>
              <a:ext uri="{FF2B5EF4-FFF2-40B4-BE49-F238E27FC236}">
                <a16:creationId xmlns:a16="http://schemas.microsoft.com/office/drawing/2014/main" id="{593805A3-5E2A-E040-8F29-01D0931D355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989381" y="2374605"/>
            <a:ext cx="1632096" cy="163209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F6C50B6-CA28-6242-8B91-1262A4C53863}"/>
              </a:ext>
            </a:extLst>
          </p:cNvPr>
          <p:cNvSpPr txBox="1"/>
          <p:nvPr/>
        </p:nvSpPr>
        <p:spPr>
          <a:xfrm>
            <a:off x="1096039" y="4582633"/>
            <a:ext cx="22718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92D050"/>
                </a:solidFill>
                <a:latin typeface="Tw Cen MT" panose="020B0602020104020603" pitchFamily="34" charset="77"/>
              </a:rPr>
              <a:t>friends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B7A3E04-C263-3E46-A2B0-1CFD85A70853}"/>
              </a:ext>
            </a:extLst>
          </p:cNvPr>
          <p:cNvSpPr txBox="1"/>
          <p:nvPr/>
        </p:nvSpPr>
        <p:spPr>
          <a:xfrm>
            <a:off x="3855630" y="4582633"/>
            <a:ext cx="22718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B0F0"/>
                </a:solidFill>
                <a:latin typeface="Tw Cen MT" panose="020B0602020104020603" pitchFamily="34" charset="77"/>
              </a:rPr>
              <a:t>family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A1A3CE6-29C8-E542-85DA-68A30AED509C}"/>
              </a:ext>
            </a:extLst>
          </p:cNvPr>
          <p:cNvSpPr txBox="1"/>
          <p:nvPr/>
        </p:nvSpPr>
        <p:spPr>
          <a:xfrm>
            <a:off x="6233114" y="4582633"/>
            <a:ext cx="25947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7030A0"/>
                </a:solidFill>
                <a:latin typeface="Tw Cen MT" panose="020B0602020104020603" pitchFamily="34" charset="77"/>
              </a:rPr>
              <a:t>own house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4C9E597-D73C-F842-B5D9-9000761C6E8B}"/>
              </a:ext>
            </a:extLst>
          </p:cNvPr>
          <p:cNvSpPr txBox="1"/>
          <p:nvPr/>
        </p:nvSpPr>
        <p:spPr>
          <a:xfrm>
            <a:off x="8669517" y="4582633"/>
            <a:ext cx="22718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C00000"/>
                </a:solidFill>
                <a:latin typeface="Tw Cen MT" panose="020B0602020104020603" pitchFamily="34" charset="77"/>
              </a:rPr>
              <a:t>career</a:t>
            </a:r>
          </a:p>
        </p:txBody>
      </p:sp>
    </p:spTree>
    <p:extLst>
      <p:ext uri="{BB962C8B-B14F-4D97-AF65-F5344CB8AC3E}">
        <p14:creationId xmlns:p14="http://schemas.microsoft.com/office/powerpoint/2010/main" val="343103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DC5EEC34-5E70-3C42-9EE0-651BE120B2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8558" y="-1"/>
            <a:ext cx="9228780" cy="6847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3298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AC42BB76-A976-204B-BFE3-2E5642EC887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63328079"/>
              </p:ext>
            </p:extLst>
          </p:nvPr>
        </p:nvGraphicFramePr>
        <p:xfrm>
          <a:off x="3211032" y="425302"/>
          <a:ext cx="8016948" cy="1767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72316">
                  <a:extLst>
                    <a:ext uri="{9D8B030D-6E8A-4147-A177-3AD203B41FA5}">
                      <a16:colId xmlns:a16="http://schemas.microsoft.com/office/drawing/2014/main" val="1164121322"/>
                    </a:ext>
                  </a:extLst>
                </a:gridCol>
                <a:gridCol w="2672316">
                  <a:extLst>
                    <a:ext uri="{9D8B030D-6E8A-4147-A177-3AD203B41FA5}">
                      <a16:colId xmlns:a16="http://schemas.microsoft.com/office/drawing/2014/main" val="1489489853"/>
                    </a:ext>
                  </a:extLst>
                </a:gridCol>
                <a:gridCol w="2672316">
                  <a:extLst>
                    <a:ext uri="{9D8B030D-6E8A-4147-A177-3AD203B41FA5}">
                      <a16:colId xmlns:a16="http://schemas.microsoft.com/office/drawing/2014/main" val="204177776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bg1"/>
                          </a:solidFill>
                          <a:latin typeface="Tw Cen MT" panose="020B0602020104020603" pitchFamily="34" charset="77"/>
                        </a:rPr>
                        <a:t>gap year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bg1"/>
                          </a:solidFill>
                          <a:latin typeface="Tw Cen MT" panose="020B0602020104020603" pitchFamily="34" charset="77"/>
                        </a:rPr>
                        <a:t>in college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bg1"/>
                          </a:solidFill>
                          <a:latin typeface="Tw Cen MT" panose="020B0602020104020603" pitchFamily="34" charset="77"/>
                        </a:rPr>
                        <a:t>after college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233705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b="1" dirty="0">
                          <a:solidFill>
                            <a:srgbClr val="0070C0"/>
                          </a:solidFill>
                          <a:latin typeface="Tw Cen MT" panose="020B0602020104020603" pitchFamily="34" charset="77"/>
                        </a:rPr>
                        <a:t>Find a paid job and an internship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Tw Cen MT" panose="020B0602020104020603" pitchFamily="34" charset="77"/>
                        </a:rPr>
                        <a:t>Take classes and internships to help me find a good career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Tw Cen MT" panose="020B0602020104020603" pitchFamily="34" charset="77"/>
                        </a:rPr>
                        <a:t>Have a career where I can use my strengths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11870695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B7EB6E0C-2867-3349-B950-B1E3E8D2F615}"/>
              </a:ext>
            </a:extLst>
          </p:cNvPr>
          <p:cNvSpPr txBox="1"/>
          <p:nvPr/>
        </p:nvSpPr>
        <p:spPr>
          <a:xfrm>
            <a:off x="457200" y="425302"/>
            <a:ext cx="23497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w Cen MT" panose="020B0602020104020603" pitchFamily="34" charset="77"/>
              </a:rPr>
              <a:t>Goals Example 1</a:t>
            </a:r>
          </a:p>
        </p:txBody>
      </p:sp>
      <p:pic>
        <p:nvPicPr>
          <p:cNvPr id="13" name="Picture 12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F83ABE2D-276D-654C-AD6C-DAAA05DEE2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87668" y="2193142"/>
            <a:ext cx="3357718" cy="4476957"/>
          </a:xfrm>
          <a:prstGeom prst="rect">
            <a:avLst/>
          </a:prstGeom>
        </p:spPr>
      </p:pic>
      <p:sp>
        <p:nvSpPr>
          <p:cNvPr id="14" name="Right Arrow 13">
            <a:extLst>
              <a:ext uri="{FF2B5EF4-FFF2-40B4-BE49-F238E27FC236}">
                <a16:creationId xmlns:a16="http://schemas.microsoft.com/office/drawing/2014/main" id="{F81613F4-EA92-6A45-A830-B37221E168DE}"/>
              </a:ext>
            </a:extLst>
          </p:cNvPr>
          <p:cNvSpPr/>
          <p:nvPr/>
        </p:nvSpPr>
        <p:spPr>
          <a:xfrm rot="18914550">
            <a:off x="190667" y="2510487"/>
            <a:ext cx="3185051" cy="1314384"/>
          </a:xfrm>
          <a:prstGeom prst="right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 descr="A person holding a sign&#10;&#10;Description automatically generated">
            <a:extLst>
              <a:ext uri="{FF2B5EF4-FFF2-40B4-BE49-F238E27FC236}">
                <a16:creationId xmlns:a16="http://schemas.microsoft.com/office/drawing/2014/main" id="{E6EC0D7E-E4B0-5C49-9931-160762E51E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6759" y="2193142"/>
            <a:ext cx="4650909" cy="4142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622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AC42BB76-A976-204B-BFE3-2E5642EC887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50260407"/>
              </p:ext>
            </p:extLst>
          </p:nvPr>
        </p:nvGraphicFramePr>
        <p:xfrm>
          <a:off x="3211032" y="425302"/>
          <a:ext cx="8016948" cy="1767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72316">
                  <a:extLst>
                    <a:ext uri="{9D8B030D-6E8A-4147-A177-3AD203B41FA5}">
                      <a16:colId xmlns:a16="http://schemas.microsoft.com/office/drawing/2014/main" val="1164121322"/>
                    </a:ext>
                  </a:extLst>
                </a:gridCol>
                <a:gridCol w="2672316">
                  <a:extLst>
                    <a:ext uri="{9D8B030D-6E8A-4147-A177-3AD203B41FA5}">
                      <a16:colId xmlns:a16="http://schemas.microsoft.com/office/drawing/2014/main" val="1489489853"/>
                    </a:ext>
                  </a:extLst>
                </a:gridCol>
                <a:gridCol w="2672316">
                  <a:extLst>
                    <a:ext uri="{9D8B030D-6E8A-4147-A177-3AD203B41FA5}">
                      <a16:colId xmlns:a16="http://schemas.microsoft.com/office/drawing/2014/main" val="204177776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bg1"/>
                          </a:solidFill>
                          <a:latin typeface="Tw Cen MT" panose="020B0602020104020603" pitchFamily="34" charset="77"/>
                        </a:rPr>
                        <a:t>gap year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bg1"/>
                          </a:solidFill>
                          <a:latin typeface="Tw Cen MT" panose="020B0602020104020603" pitchFamily="34" charset="77"/>
                        </a:rPr>
                        <a:t>in college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bg1"/>
                          </a:solidFill>
                          <a:latin typeface="Tw Cen MT" panose="020B0602020104020603" pitchFamily="34" charset="77"/>
                        </a:rPr>
                        <a:t>after college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233705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b="1" dirty="0">
                          <a:solidFill>
                            <a:srgbClr val="0070C0"/>
                          </a:solidFill>
                          <a:latin typeface="Tw Cen MT" panose="020B0602020104020603" pitchFamily="34" charset="77"/>
                        </a:rPr>
                        <a:t>Join a young adult group at church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Tw Cen MT" panose="020B0602020104020603" pitchFamily="34" charset="77"/>
                        </a:rPr>
                        <a:t>Join Best Buddies and a church group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Tw Cen MT" panose="020B0602020104020603" pitchFamily="34" charset="77"/>
                        </a:rPr>
                        <a:t>Have a good group of friends who look out for me and who I can trust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11870695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B7EB6E0C-2867-3349-B950-B1E3E8D2F615}"/>
              </a:ext>
            </a:extLst>
          </p:cNvPr>
          <p:cNvSpPr txBox="1"/>
          <p:nvPr/>
        </p:nvSpPr>
        <p:spPr>
          <a:xfrm>
            <a:off x="457200" y="425302"/>
            <a:ext cx="23497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w Cen MT" panose="020B0602020104020603" pitchFamily="34" charset="77"/>
              </a:rPr>
              <a:t>Goals Example 2</a:t>
            </a:r>
          </a:p>
        </p:txBody>
      </p:sp>
      <p:sp>
        <p:nvSpPr>
          <p:cNvPr id="14" name="Right Arrow 13">
            <a:extLst>
              <a:ext uri="{FF2B5EF4-FFF2-40B4-BE49-F238E27FC236}">
                <a16:creationId xmlns:a16="http://schemas.microsoft.com/office/drawing/2014/main" id="{F81613F4-EA92-6A45-A830-B37221E168DE}"/>
              </a:ext>
            </a:extLst>
          </p:cNvPr>
          <p:cNvSpPr/>
          <p:nvPr/>
        </p:nvSpPr>
        <p:spPr>
          <a:xfrm rot="18914550">
            <a:off x="190667" y="2510487"/>
            <a:ext cx="3185051" cy="1314384"/>
          </a:xfrm>
          <a:prstGeom prst="right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group of people standing on top of a car posing for the camera&#10;&#10;Description automatically generated">
            <a:extLst>
              <a:ext uri="{FF2B5EF4-FFF2-40B4-BE49-F238E27FC236}">
                <a16:creationId xmlns:a16="http://schemas.microsoft.com/office/drawing/2014/main" id="{BCB5CB04-904F-FD4D-9071-D94056FA05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0783" y="2193142"/>
            <a:ext cx="3434799" cy="4583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609910"/>
      </p:ext>
    </p:extLst>
  </p:cSld>
  <p:clrMapOvr>
    <a:masterClrMapping/>
  </p:clrMapOvr>
</p:sld>
</file>

<file path=ppt/theme/theme1.xml><?xml version="1.0" encoding="utf-8"?>
<a:theme xmlns:a="http://schemas.openxmlformats.org/drawingml/2006/main" name="DividendVTI">
  <a:themeElements>
    <a:clrScheme name="">
      <a:dk1>
        <a:srgbClr val="000000"/>
      </a:dk1>
      <a:lt1>
        <a:srgbClr val="FFFFFF"/>
      </a:lt1>
      <a:dk2>
        <a:srgbClr val="412D24"/>
      </a:dk2>
      <a:lt2>
        <a:srgbClr val="E8E6E2"/>
      </a:lt2>
      <a:accent1>
        <a:srgbClr val="92A4C4"/>
      </a:accent1>
      <a:accent2>
        <a:srgbClr val="827FBA"/>
      </a:accent2>
      <a:accent3>
        <a:srgbClr val="AD96C6"/>
      </a:accent3>
      <a:accent4>
        <a:srgbClr val="B37FBA"/>
      </a:accent4>
      <a:accent5>
        <a:srgbClr val="C593B5"/>
      </a:accent5>
      <a:accent6>
        <a:srgbClr val="BA7F8F"/>
      </a:accent6>
      <a:hlink>
        <a:srgbClr val="95805A"/>
      </a:hlink>
      <a:folHlink>
        <a:srgbClr val="7F7F7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ividendVTI">
  <a:themeElements>
    <a:clrScheme name="">
      <a:dk1>
        <a:srgbClr val="000000"/>
      </a:dk1>
      <a:lt1>
        <a:srgbClr val="FFFFFF"/>
      </a:lt1>
      <a:dk2>
        <a:srgbClr val="412D24"/>
      </a:dk2>
      <a:lt2>
        <a:srgbClr val="E8E6E2"/>
      </a:lt2>
      <a:accent1>
        <a:srgbClr val="92A4C4"/>
      </a:accent1>
      <a:accent2>
        <a:srgbClr val="827FBA"/>
      </a:accent2>
      <a:accent3>
        <a:srgbClr val="AD96C6"/>
      </a:accent3>
      <a:accent4>
        <a:srgbClr val="B37FBA"/>
      </a:accent4>
      <a:accent5>
        <a:srgbClr val="C593B5"/>
      </a:accent5>
      <a:accent6>
        <a:srgbClr val="BA7F8F"/>
      </a:accent6>
      <a:hlink>
        <a:srgbClr val="95805A"/>
      </a:hlink>
      <a:folHlink>
        <a:srgbClr val="7F7F7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82</TotalTime>
  <Words>636</Words>
  <Application>Microsoft Macintosh PowerPoint</Application>
  <PresentationFormat>Widescreen</PresentationFormat>
  <Paragraphs>90</Paragraphs>
  <Slides>24</Slides>
  <Notes>24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24</vt:i4>
      </vt:variant>
    </vt:vector>
  </HeadingPairs>
  <TitlesOfParts>
    <vt:vector size="30" baseType="lpstr">
      <vt:lpstr>Tw Cen MT</vt:lpstr>
      <vt:lpstr>Noto Sans Symbols</vt:lpstr>
      <vt:lpstr>Gill Sans</vt:lpstr>
      <vt:lpstr>Arial</vt:lpstr>
      <vt:lpstr>DividendVTI</vt:lpstr>
      <vt:lpstr>DividendVTI</vt:lpstr>
      <vt:lpstr>Pathways Through College The Journey of Three Students Pursuing Goals </vt:lpstr>
      <vt:lpstr>Pathways Through College: The Journey of Antonio Pursuing His Goals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Antonio E. Contreras </vt:lpstr>
      <vt:lpstr>Pathways Through College: the journey of Jean pursuing her goals.</vt:lpstr>
      <vt:lpstr>LIBERTY PLAN</vt:lpstr>
      <vt:lpstr>LEARNING ABOUT COLLEGES</vt:lpstr>
      <vt:lpstr>ATTENDED COLLEGE FAIR AND TALKED TO COLLEGES</vt:lpstr>
      <vt:lpstr>TAKING COLLEGE CLASSES</vt:lpstr>
      <vt:lpstr>Attending a Pre College SUMMER PROGRAM</vt:lpstr>
      <vt:lpstr>MANAGING MY CALENDAR</vt:lpstr>
      <vt:lpstr>TAKING CARE OF MYSELF</vt:lpstr>
      <vt:lpstr>TAKING CARE OF MY HEARING AIDS</vt:lpstr>
      <vt:lpstr>WORKING AND INTERNSHIPS  Exploring Interests and strengths Volunteering  </vt:lpstr>
      <vt:lpstr>WORKING AND INTERNSHIPS   Exploring Interests and strengths Internships</vt:lpstr>
      <vt:lpstr>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Pathways Through College: The Journey of Antonio Pursuing His Goals </dc:title>
  <cp:lastModifiedBy>Jennifer Luebke</cp:lastModifiedBy>
  <cp:revision>11</cp:revision>
  <dcterms:modified xsi:type="dcterms:W3CDTF">2019-11-11T08:06:10Z</dcterms:modified>
</cp:coreProperties>
</file>